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56" r:id="rId5"/>
    <p:sldId id="286" r:id="rId6"/>
    <p:sldId id="261" r:id="rId7"/>
    <p:sldId id="262" r:id="rId8"/>
    <p:sldId id="263" r:id="rId9"/>
    <p:sldId id="282" r:id="rId10"/>
    <p:sldId id="288" r:id="rId11"/>
    <p:sldId id="264" r:id="rId12"/>
    <p:sldId id="265" r:id="rId13"/>
    <p:sldId id="266" r:id="rId14"/>
    <p:sldId id="283" r:id="rId15"/>
    <p:sldId id="284" r:id="rId16"/>
    <p:sldId id="267" r:id="rId17"/>
    <p:sldId id="289" r:id="rId18"/>
    <p:sldId id="268" r:id="rId19"/>
    <p:sldId id="290" r:id="rId20"/>
    <p:sldId id="291" r:id="rId21"/>
    <p:sldId id="269" r:id="rId22"/>
    <p:sldId id="292"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yson, Paul" initials="RP" lastIdx="3" clrIdx="0">
    <p:extLst>
      <p:ext uri="{19B8F6BF-5375-455C-9EA6-DF929625EA0E}">
        <p15:presenceInfo xmlns:p15="http://schemas.microsoft.com/office/powerpoint/2012/main" userId="S::rayson@lancaster.ac.uk::c8ad3136-e446-4103-94e3-502559aac9cb" providerId="AD"/>
      </p:ext>
    </p:extLst>
  </p:cmAuthor>
  <p:cmAuthor id="2" name="Alsudias, Lama (Student)" initials="AL(" lastIdx="3" clrIdx="1">
    <p:extLst>
      <p:ext uri="{19B8F6BF-5375-455C-9EA6-DF929625EA0E}">
        <p15:presenceInfo xmlns:p15="http://schemas.microsoft.com/office/powerpoint/2012/main" userId="Alsudias, Lama (Stude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257135-144E-4CA6-9B94-81934BC5F0BF}" v="2" dt="2020-09-18T09:03:58.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ma" userId="e24754cb-cf81-4f84-8a65-f9edc67d6b16" providerId="ADAL" clId="{8E50E456-F2B6-474B-96F6-DF7652C1D84C}"/>
    <pc:docChg chg="modSld">
      <pc:chgData name="Lama" userId="e24754cb-cf81-4f84-8a65-f9edc67d6b16" providerId="ADAL" clId="{8E50E456-F2B6-474B-96F6-DF7652C1D84C}" dt="2020-09-18T09:03:58.983" v="1"/>
      <pc:docMkLst>
        <pc:docMk/>
      </pc:docMkLst>
      <pc:sldChg chg="delSp modTransition modAnim">
        <pc:chgData name="Lama" userId="e24754cb-cf81-4f84-8a65-f9edc67d6b16" providerId="ADAL" clId="{8E50E456-F2B6-474B-96F6-DF7652C1D84C}" dt="2020-09-18T09:03:58.983" v="1"/>
        <pc:sldMkLst>
          <pc:docMk/>
          <pc:sldMk cId="1170745414" sldId="256"/>
        </pc:sldMkLst>
        <pc:picChg chg="del">
          <ac:chgData name="Lama" userId="e24754cb-cf81-4f84-8a65-f9edc67d6b16" providerId="ADAL" clId="{8E50E456-F2B6-474B-96F6-DF7652C1D84C}" dt="2020-09-18T09:03:58.983" v="1"/>
          <ac:picMkLst>
            <pc:docMk/>
            <pc:sldMk cId="1170745414" sldId="256"/>
            <ac:picMk id="12" creationId="{4C3561BF-FDE2-4CF8-B7C4-9D53871332E4}"/>
          </ac:picMkLst>
        </pc:picChg>
      </pc:sldChg>
      <pc:sldChg chg="delSp modTransition modAnim">
        <pc:chgData name="Lama" userId="e24754cb-cf81-4f84-8a65-f9edc67d6b16" providerId="ADAL" clId="{8E50E456-F2B6-474B-96F6-DF7652C1D84C}" dt="2020-09-18T09:03:58.983" v="1"/>
        <pc:sldMkLst>
          <pc:docMk/>
          <pc:sldMk cId="3866875954" sldId="261"/>
        </pc:sldMkLst>
        <pc:picChg chg="del">
          <ac:chgData name="Lama" userId="e24754cb-cf81-4f84-8a65-f9edc67d6b16" providerId="ADAL" clId="{8E50E456-F2B6-474B-96F6-DF7652C1D84C}" dt="2020-09-18T09:03:58.983" v="1"/>
          <ac:picMkLst>
            <pc:docMk/>
            <pc:sldMk cId="3866875954" sldId="261"/>
            <ac:picMk id="8" creationId="{9CD94D6D-C403-4B54-B13C-346C1BA3F2D8}"/>
          </ac:picMkLst>
        </pc:picChg>
      </pc:sldChg>
      <pc:sldChg chg="delSp modTransition modAnim">
        <pc:chgData name="Lama" userId="e24754cb-cf81-4f84-8a65-f9edc67d6b16" providerId="ADAL" clId="{8E50E456-F2B6-474B-96F6-DF7652C1D84C}" dt="2020-09-18T09:03:58.983" v="1"/>
        <pc:sldMkLst>
          <pc:docMk/>
          <pc:sldMk cId="2270933239" sldId="262"/>
        </pc:sldMkLst>
        <pc:picChg chg="del">
          <ac:chgData name="Lama" userId="e24754cb-cf81-4f84-8a65-f9edc67d6b16" providerId="ADAL" clId="{8E50E456-F2B6-474B-96F6-DF7652C1D84C}" dt="2020-09-18T09:03:58.983" v="1"/>
          <ac:picMkLst>
            <pc:docMk/>
            <pc:sldMk cId="2270933239" sldId="262"/>
            <ac:picMk id="9" creationId="{CD37885F-8CD4-4935-A39D-3FC448B216B2}"/>
          </ac:picMkLst>
        </pc:picChg>
      </pc:sldChg>
      <pc:sldChg chg="delSp modTransition modAnim">
        <pc:chgData name="Lama" userId="e24754cb-cf81-4f84-8a65-f9edc67d6b16" providerId="ADAL" clId="{8E50E456-F2B6-474B-96F6-DF7652C1D84C}" dt="2020-09-18T09:03:58.983" v="1"/>
        <pc:sldMkLst>
          <pc:docMk/>
          <pc:sldMk cId="4171003201" sldId="263"/>
        </pc:sldMkLst>
        <pc:picChg chg="del">
          <ac:chgData name="Lama" userId="e24754cb-cf81-4f84-8a65-f9edc67d6b16" providerId="ADAL" clId="{8E50E456-F2B6-474B-96F6-DF7652C1D84C}" dt="2020-09-18T09:03:58.983" v="1"/>
          <ac:picMkLst>
            <pc:docMk/>
            <pc:sldMk cId="4171003201" sldId="263"/>
            <ac:picMk id="6" creationId="{A596700E-C4B7-49A3-B8BF-0DD65B72E071}"/>
          </ac:picMkLst>
        </pc:picChg>
      </pc:sldChg>
      <pc:sldChg chg="delSp modTransition modAnim">
        <pc:chgData name="Lama" userId="e24754cb-cf81-4f84-8a65-f9edc67d6b16" providerId="ADAL" clId="{8E50E456-F2B6-474B-96F6-DF7652C1D84C}" dt="2020-09-18T09:03:58.983" v="1"/>
        <pc:sldMkLst>
          <pc:docMk/>
          <pc:sldMk cId="3206626185" sldId="264"/>
        </pc:sldMkLst>
        <pc:picChg chg="del">
          <ac:chgData name="Lama" userId="e24754cb-cf81-4f84-8a65-f9edc67d6b16" providerId="ADAL" clId="{8E50E456-F2B6-474B-96F6-DF7652C1D84C}" dt="2020-09-18T09:03:58.983" v="1"/>
          <ac:picMkLst>
            <pc:docMk/>
            <pc:sldMk cId="3206626185" sldId="264"/>
            <ac:picMk id="10" creationId="{A2885ABC-2038-4F8C-A2BA-0E702296441F}"/>
          </ac:picMkLst>
        </pc:picChg>
      </pc:sldChg>
      <pc:sldChg chg="delSp modTransition modAnim">
        <pc:chgData name="Lama" userId="e24754cb-cf81-4f84-8a65-f9edc67d6b16" providerId="ADAL" clId="{8E50E456-F2B6-474B-96F6-DF7652C1D84C}" dt="2020-09-18T09:03:58.983" v="1"/>
        <pc:sldMkLst>
          <pc:docMk/>
          <pc:sldMk cId="4094852632" sldId="265"/>
        </pc:sldMkLst>
        <pc:picChg chg="del">
          <ac:chgData name="Lama" userId="e24754cb-cf81-4f84-8a65-f9edc67d6b16" providerId="ADAL" clId="{8E50E456-F2B6-474B-96F6-DF7652C1D84C}" dt="2020-09-18T09:03:58.983" v="1"/>
          <ac:picMkLst>
            <pc:docMk/>
            <pc:sldMk cId="4094852632" sldId="265"/>
            <ac:picMk id="7" creationId="{21267703-09E6-4469-83DA-8D55BE0BEBE2}"/>
          </ac:picMkLst>
        </pc:picChg>
      </pc:sldChg>
      <pc:sldChg chg="delSp modTransition modAnim">
        <pc:chgData name="Lama" userId="e24754cb-cf81-4f84-8a65-f9edc67d6b16" providerId="ADAL" clId="{8E50E456-F2B6-474B-96F6-DF7652C1D84C}" dt="2020-09-18T09:03:58.983" v="1"/>
        <pc:sldMkLst>
          <pc:docMk/>
          <pc:sldMk cId="3465550230" sldId="266"/>
        </pc:sldMkLst>
        <pc:picChg chg="del">
          <ac:chgData name="Lama" userId="e24754cb-cf81-4f84-8a65-f9edc67d6b16" providerId="ADAL" clId="{8E50E456-F2B6-474B-96F6-DF7652C1D84C}" dt="2020-09-18T09:03:58.983" v="1"/>
          <ac:picMkLst>
            <pc:docMk/>
            <pc:sldMk cId="3465550230" sldId="266"/>
            <ac:picMk id="14" creationId="{666399C1-DB73-4729-B396-506A005F07F4}"/>
          </ac:picMkLst>
        </pc:picChg>
      </pc:sldChg>
      <pc:sldChg chg="delSp modTransition modAnim">
        <pc:chgData name="Lama" userId="e24754cb-cf81-4f84-8a65-f9edc67d6b16" providerId="ADAL" clId="{8E50E456-F2B6-474B-96F6-DF7652C1D84C}" dt="2020-09-18T09:03:58.983" v="1"/>
        <pc:sldMkLst>
          <pc:docMk/>
          <pc:sldMk cId="3453664301" sldId="267"/>
        </pc:sldMkLst>
        <pc:picChg chg="del">
          <ac:chgData name="Lama" userId="e24754cb-cf81-4f84-8a65-f9edc67d6b16" providerId="ADAL" clId="{8E50E456-F2B6-474B-96F6-DF7652C1D84C}" dt="2020-09-18T09:03:58.983" v="1"/>
          <ac:picMkLst>
            <pc:docMk/>
            <pc:sldMk cId="3453664301" sldId="267"/>
            <ac:picMk id="7" creationId="{63025CDB-C485-4246-8037-ABF4155963A0}"/>
          </ac:picMkLst>
        </pc:picChg>
      </pc:sldChg>
      <pc:sldChg chg="delSp modTransition modAnim">
        <pc:chgData name="Lama" userId="e24754cb-cf81-4f84-8a65-f9edc67d6b16" providerId="ADAL" clId="{8E50E456-F2B6-474B-96F6-DF7652C1D84C}" dt="2020-09-18T09:03:58.983" v="1"/>
        <pc:sldMkLst>
          <pc:docMk/>
          <pc:sldMk cId="769886318" sldId="268"/>
        </pc:sldMkLst>
        <pc:picChg chg="del">
          <ac:chgData name="Lama" userId="e24754cb-cf81-4f84-8a65-f9edc67d6b16" providerId="ADAL" clId="{8E50E456-F2B6-474B-96F6-DF7652C1D84C}" dt="2020-09-18T09:03:58.983" v="1"/>
          <ac:picMkLst>
            <pc:docMk/>
            <pc:sldMk cId="769886318" sldId="268"/>
            <ac:picMk id="5" creationId="{E35E7040-606B-46A0-B14C-1A3ACE75871E}"/>
          </ac:picMkLst>
        </pc:picChg>
      </pc:sldChg>
      <pc:sldChg chg="delSp modTransition modAnim">
        <pc:chgData name="Lama" userId="e24754cb-cf81-4f84-8a65-f9edc67d6b16" providerId="ADAL" clId="{8E50E456-F2B6-474B-96F6-DF7652C1D84C}" dt="2020-09-18T09:03:58.983" v="1"/>
        <pc:sldMkLst>
          <pc:docMk/>
          <pc:sldMk cId="935389559" sldId="269"/>
        </pc:sldMkLst>
        <pc:picChg chg="del">
          <ac:chgData name="Lama" userId="e24754cb-cf81-4f84-8a65-f9edc67d6b16" providerId="ADAL" clId="{8E50E456-F2B6-474B-96F6-DF7652C1D84C}" dt="2020-09-18T09:03:58.983" v="1"/>
          <ac:picMkLst>
            <pc:docMk/>
            <pc:sldMk cId="935389559" sldId="269"/>
            <ac:picMk id="6" creationId="{0DE976AE-6845-4ADE-9809-D507383774C9}"/>
          </ac:picMkLst>
        </pc:picChg>
      </pc:sldChg>
      <pc:sldChg chg="delSp modTransition modAnim">
        <pc:chgData name="Lama" userId="e24754cb-cf81-4f84-8a65-f9edc67d6b16" providerId="ADAL" clId="{8E50E456-F2B6-474B-96F6-DF7652C1D84C}" dt="2020-09-18T09:03:58.983" v="1"/>
        <pc:sldMkLst>
          <pc:docMk/>
          <pc:sldMk cId="4140544838" sldId="271"/>
        </pc:sldMkLst>
        <pc:picChg chg="del">
          <ac:chgData name="Lama" userId="e24754cb-cf81-4f84-8a65-f9edc67d6b16" providerId="ADAL" clId="{8E50E456-F2B6-474B-96F6-DF7652C1D84C}" dt="2020-09-18T09:03:58.983" v="1"/>
          <ac:picMkLst>
            <pc:docMk/>
            <pc:sldMk cId="4140544838" sldId="271"/>
            <ac:picMk id="5" creationId="{63F06D80-C960-4139-B55B-EF7A3B80E2C2}"/>
          </ac:picMkLst>
        </pc:picChg>
      </pc:sldChg>
      <pc:sldChg chg="delSp modTransition modAnim">
        <pc:chgData name="Lama" userId="e24754cb-cf81-4f84-8a65-f9edc67d6b16" providerId="ADAL" clId="{8E50E456-F2B6-474B-96F6-DF7652C1D84C}" dt="2020-09-18T09:03:58.983" v="1"/>
        <pc:sldMkLst>
          <pc:docMk/>
          <pc:sldMk cId="2014795625" sldId="282"/>
        </pc:sldMkLst>
        <pc:picChg chg="del">
          <ac:chgData name="Lama" userId="e24754cb-cf81-4f84-8a65-f9edc67d6b16" providerId="ADAL" clId="{8E50E456-F2B6-474B-96F6-DF7652C1D84C}" dt="2020-09-18T09:03:58.983" v="1"/>
          <ac:picMkLst>
            <pc:docMk/>
            <pc:sldMk cId="2014795625" sldId="282"/>
            <ac:picMk id="7" creationId="{CFF9BC53-C6C6-437A-AB35-718AAE0DCA39}"/>
          </ac:picMkLst>
        </pc:picChg>
      </pc:sldChg>
      <pc:sldChg chg="delSp modTransition modAnim">
        <pc:chgData name="Lama" userId="e24754cb-cf81-4f84-8a65-f9edc67d6b16" providerId="ADAL" clId="{8E50E456-F2B6-474B-96F6-DF7652C1D84C}" dt="2020-09-18T09:03:58.983" v="1"/>
        <pc:sldMkLst>
          <pc:docMk/>
          <pc:sldMk cId="2154789014" sldId="283"/>
        </pc:sldMkLst>
        <pc:picChg chg="del">
          <ac:chgData name="Lama" userId="e24754cb-cf81-4f84-8a65-f9edc67d6b16" providerId="ADAL" clId="{8E50E456-F2B6-474B-96F6-DF7652C1D84C}" dt="2020-09-18T09:03:58.983" v="1"/>
          <ac:picMkLst>
            <pc:docMk/>
            <pc:sldMk cId="2154789014" sldId="283"/>
            <ac:picMk id="6" creationId="{07EAAECA-0F10-490B-BF99-641E4299B156}"/>
          </ac:picMkLst>
        </pc:picChg>
      </pc:sldChg>
      <pc:sldChg chg="delSp modTransition modAnim">
        <pc:chgData name="Lama" userId="e24754cb-cf81-4f84-8a65-f9edc67d6b16" providerId="ADAL" clId="{8E50E456-F2B6-474B-96F6-DF7652C1D84C}" dt="2020-09-18T09:03:58.983" v="1"/>
        <pc:sldMkLst>
          <pc:docMk/>
          <pc:sldMk cId="2261387944" sldId="284"/>
        </pc:sldMkLst>
        <pc:picChg chg="del">
          <ac:chgData name="Lama" userId="e24754cb-cf81-4f84-8a65-f9edc67d6b16" providerId="ADAL" clId="{8E50E456-F2B6-474B-96F6-DF7652C1D84C}" dt="2020-09-18T09:03:58.983" v="1"/>
          <ac:picMkLst>
            <pc:docMk/>
            <pc:sldMk cId="2261387944" sldId="284"/>
            <ac:picMk id="8" creationId="{BDF48DCB-70EE-4F4A-AC3D-79D6CB66643E}"/>
          </ac:picMkLst>
        </pc:picChg>
      </pc:sldChg>
      <pc:sldChg chg="delSp modTransition modAnim">
        <pc:chgData name="Lama" userId="e24754cb-cf81-4f84-8a65-f9edc67d6b16" providerId="ADAL" clId="{8E50E456-F2B6-474B-96F6-DF7652C1D84C}" dt="2020-09-18T09:03:58.983" v="1"/>
        <pc:sldMkLst>
          <pc:docMk/>
          <pc:sldMk cId="1719361879" sldId="286"/>
        </pc:sldMkLst>
        <pc:picChg chg="del">
          <ac:chgData name="Lama" userId="e24754cb-cf81-4f84-8a65-f9edc67d6b16" providerId="ADAL" clId="{8E50E456-F2B6-474B-96F6-DF7652C1D84C}" dt="2020-09-18T09:03:58.983" v="1"/>
          <ac:picMkLst>
            <pc:docMk/>
            <pc:sldMk cId="1719361879" sldId="286"/>
            <ac:picMk id="13" creationId="{D87B23BA-E87E-46E2-9BAA-6816D8FC5FC8}"/>
          </ac:picMkLst>
        </pc:picChg>
      </pc:sldChg>
      <pc:sldChg chg="delSp modTransition modAnim">
        <pc:chgData name="Lama" userId="e24754cb-cf81-4f84-8a65-f9edc67d6b16" providerId="ADAL" clId="{8E50E456-F2B6-474B-96F6-DF7652C1D84C}" dt="2020-09-18T09:03:58.983" v="1"/>
        <pc:sldMkLst>
          <pc:docMk/>
          <pc:sldMk cId="3550906202" sldId="288"/>
        </pc:sldMkLst>
        <pc:picChg chg="del">
          <ac:chgData name="Lama" userId="e24754cb-cf81-4f84-8a65-f9edc67d6b16" providerId="ADAL" clId="{8E50E456-F2B6-474B-96F6-DF7652C1D84C}" dt="2020-09-18T09:03:58.983" v="1"/>
          <ac:picMkLst>
            <pc:docMk/>
            <pc:sldMk cId="3550906202" sldId="288"/>
            <ac:picMk id="9" creationId="{486A5E9F-30F7-43EE-8AED-25BB69BC8E73}"/>
          </ac:picMkLst>
        </pc:picChg>
      </pc:sldChg>
      <pc:sldChg chg="delSp modTransition modAnim">
        <pc:chgData name="Lama" userId="e24754cb-cf81-4f84-8a65-f9edc67d6b16" providerId="ADAL" clId="{8E50E456-F2B6-474B-96F6-DF7652C1D84C}" dt="2020-09-18T09:03:58.983" v="1"/>
        <pc:sldMkLst>
          <pc:docMk/>
          <pc:sldMk cId="2185130037" sldId="289"/>
        </pc:sldMkLst>
        <pc:picChg chg="del">
          <ac:chgData name="Lama" userId="e24754cb-cf81-4f84-8a65-f9edc67d6b16" providerId="ADAL" clId="{8E50E456-F2B6-474B-96F6-DF7652C1D84C}" dt="2020-09-18T09:03:58.983" v="1"/>
          <ac:picMkLst>
            <pc:docMk/>
            <pc:sldMk cId="2185130037" sldId="289"/>
            <ac:picMk id="6" creationId="{3C225570-BE94-4AC1-B8F1-BF76A06035C2}"/>
          </ac:picMkLst>
        </pc:picChg>
      </pc:sldChg>
      <pc:sldChg chg="delSp modTransition modAnim">
        <pc:chgData name="Lama" userId="e24754cb-cf81-4f84-8a65-f9edc67d6b16" providerId="ADAL" clId="{8E50E456-F2B6-474B-96F6-DF7652C1D84C}" dt="2020-09-18T09:03:58.983" v="1"/>
        <pc:sldMkLst>
          <pc:docMk/>
          <pc:sldMk cId="706837300" sldId="290"/>
        </pc:sldMkLst>
        <pc:picChg chg="del">
          <ac:chgData name="Lama" userId="e24754cb-cf81-4f84-8a65-f9edc67d6b16" providerId="ADAL" clId="{8E50E456-F2B6-474B-96F6-DF7652C1D84C}" dt="2020-09-18T09:03:58.983" v="1"/>
          <ac:picMkLst>
            <pc:docMk/>
            <pc:sldMk cId="706837300" sldId="290"/>
            <ac:picMk id="3" creationId="{80766A7E-5964-4C50-8E64-82DEDADA07F6}"/>
          </ac:picMkLst>
        </pc:picChg>
      </pc:sldChg>
      <pc:sldChg chg="delSp modTransition modAnim">
        <pc:chgData name="Lama" userId="e24754cb-cf81-4f84-8a65-f9edc67d6b16" providerId="ADAL" clId="{8E50E456-F2B6-474B-96F6-DF7652C1D84C}" dt="2020-09-18T09:03:58.983" v="1"/>
        <pc:sldMkLst>
          <pc:docMk/>
          <pc:sldMk cId="1775240647" sldId="291"/>
        </pc:sldMkLst>
        <pc:picChg chg="del">
          <ac:chgData name="Lama" userId="e24754cb-cf81-4f84-8a65-f9edc67d6b16" providerId="ADAL" clId="{8E50E456-F2B6-474B-96F6-DF7652C1D84C}" dt="2020-09-18T09:03:58.983" v="1"/>
          <ac:picMkLst>
            <pc:docMk/>
            <pc:sldMk cId="1775240647" sldId="291"/>
            <ac:picMk id="6" creationId="{BFEA98E0-F664-4339-B195-C9BA71A85998}"/>
          </ac:picMkLst>
        </pc:picChg>
      </pc:sldChg>
      <pc:sldChg chg="delSp modTransition modAnim">
        <pc:chgData name="Lama" userId="e24754cb-cf81-4f84-8a65-f9edc67d6b16" providerId="ADAL" clId="{8E50E456-F2B6-474B-96F6-DF7652C1D84C}" dt="2020-09-18T09:03:58.983" v="1"/>
        <pc:sldMkLst>
          <pc:docMk/>
          <pc:sldMk cId="4002255288" sldId="292"/>
        </pc:sldMkLst>
        <pc:picChg chg="del">
          <ac:chgData name="Lama" userId="e24754cb-cf81-4f84-8a65-f9edc67d6b16" providerId="ADAL" clId="{8E50E456-F2B6-474B-96F6-DF7652C1D84C}" dt="2020-09-18T09:03:58.983" v="1"/>
          <ac:picMkLst>
            <pc:docMk/>
            <pc:sldMk cId="4002255288" sldId="292"/>
            <ac:picMk id="9" creationId="{05008703-854A-4FFB-AABB-6033485605F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livelancsac-my.sharepoint.com/personal/alsudias_lancaster_ac_uk/Documents/Collect_ID_Tweets/COVID-19/Paper%20code/results%20COVID-1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LG!$B$1</c:f>
              <c:strCache>
                <c:ptCount val="1"/>
                <c:pt idx="0">
                  <c:v>Accuracy</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LG!$A$2:$A$5</c:f>
              <c:strCache>
                <c:ptCount val="4"/>
                <c:pt idx="0">
                  <c:v>Count Vector</c:v>
                </c:pt>
                <c:pt idx="1">
                  <c:v>TF-IDF</c:v>
                </c:pt>
                <c:pt idx="2">
                  <c:v>Word2Vec </c:v>
                </c:pt>
                <c:pt idx="3">
                  <c:v>FastText</c:v>
                </c:pt>
              </c:strCache>
            </c:strRef>
          </c:cat>
          <c:val>
            <c:numRef>
              <c:f>LG!$B$2:$B$5</c:f>
              <c:numCache>
                <c:formatCode>General</c:formatCode>
                <c:ptCount val="4"/>
                <c:pt idx="0">
                  <c:v>84.03</c:v>
                </c:pt>
                <c:pt idx="1">
                  <c:v>82.24</c:v>
                </c:pt>
                <c:pt idx="2">
                  <c:v>60.68</c:v>
                </c:pt>
                <c:pt idx="3">
                  <c:v>58.08</c:v>
                </c:pt>
              </c:numCache>
            </c:numRef>
          </c:val>
          <c:extLst>
            <c:ext xmlns:c16="http://schemas.microsoft.com/office/drawing/2014/chart" uri="{C3380CC4-5D6E-409C-BE32-E72D297353CC}">
              <c16:uniqueId val="{00000000-A79F-4CC9-B5E3-471DDDC0A08E}"/>
            </c:ext>
          </c:extLst>
        </c:ser>
        <c:ser>
          <c:idx val="1"/>
          <c:order val="1"/>
          <c:tx>
            <c:strRef>
              <c:f>LG!$C$1</c:f>
              <c:strCache>
                <c:ptCount val="1"/>
                <c:pt idx="0">
                  <c:v>F1-score</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LG!$A$2:$A$5</c:f>
              <c:strCache>
                <c:ptCount val="4"/>
                <c:pt idx="0">
                  <c:v>Count Vector</c:v>
                </c:pt>
                <c:pt idx="1">
                  <c:v>TF-IDF</c:v>
                </c:pt>
                <c:pt idx="2">
                  <c:v>Word2Vec </c:v>
                </c:pt>
                <c:pt idx="3">
                  <c:v>FastText</c:v>
                </c:pt>
              </c:strCache>
            </c:strRef>
          </c:cat>
          <c:val>
            <c:numRef>
              <c:f>LG!$C$2:$C$5</c:f>
              <c:numCache>
                <c:formatCode>General</c:formatCode>
                <c:ptCount val="4"/>
                <c:pt idx="0">
                  <c:v>80.5</c:v>
                </c:pt>
                <c:pt idx="1">
                  <c:v>75</c:v>
                </c:pt>
                <c:pt idx="2">
                  <c:v>49.96</c:v>
                </c:pt>
                <c:pt idx="3">
                  <c:v>48.08</c:v>
                </c:pt>
              </c:numCache>
            </c:numRef>
          </c:val>
          <c:extLst>
            <c:ext xmlns:c16="http://schemas.microsoft.com/office/drawing/2014/chart" uri="{C3380CC4-5D6E-409C-BE32-E72D297353CC}">
              <c16:uniqueId val="{00000001-A79F-4CC9-B5E3-471DDDC0A08E}"/>
            </c:ext>
          </c:extLst>
        </c:ser>
        <c:ser>
          <c:idx val="2"/>
          <c:order val="2"/>
          <c:tx>
            <c:strRef>
              <c:f>LG!$D$1</c:f>
              <c:strCache>
                <c:ptCount val="1"/>
                <c:pt idx="0">
                  <c:v>Recall</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LG!$A$2:$A$5</c:f>
              <c:strCache>
                <c:ptCount val="4"/>
                <c:pt idx="0">
                  <c:v>Count Vector</c:v>
                </c:pt>
                <c:pt idx="1">
                  <c:v>TF-IDF</c:v>
                </c:pt>
                <c:pt idx="2">
                  <c:v>Word2Vec </c:v>
                </c:pt>
                <c:pt idx="3">
                  <c:v>FastText</c:v>
                </c:pt>
              </c:strCache>
            </c:strRef>
          </c:cat>
          <c:val>
            <c:numRef>
              <c:f>LG!$D$2:$D$5</c:f>
              <c:numCache>
                <c:formatCode>General</c:formatCode>
                <c:ptCount val="4"/>
                <c:pt idx="0">
                  <c:v>80.03</c:v>
                </c:pt>
                <c:pt idx="1">
                  <c:v>72.59</c:v>
                </c:pt>
                <c:pt idx="2">
                  <c:v>49.75</c:v>
                </c:pt>
                <c:pt idx="3">
                  <c:v>47.9</c:v>
                </c:pt>
              </c:numCache>
            </c:numRef>
          </c:val>
          <c:extLst>
            <c:ext xmlns:c16="http://schemas.microsoft.com/office/drawing/2014/chart" uri="{C3380CC4-5D6E-409C-BE32-E72D297353CC}">
              <c16:uniqueId val="{00000002-A79F-4CC9-B5E3-471DDDC0A08E}"/>
            </c:ext>
          </c:extLst>
        </c:ser>
        <c:ser>
          <c:idx val="3"/>
          <c:order val="3"/>
          <c:tx>
            <c:strRef>
              <c:f>LG!$E$1</c:f>
              <c:strCache>
                <c:ptCount val="1"/>
                <c:pt idx="0">
                  <c:v>Precision</c:v>
                </c:pt>
              </c:strCache>
            </c:strRef>
          </c:tx>
          <c:spPr>
            <a:solidFill>
              <a:schemeClr val="accent1">
                <a:lumMod val="6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LG!$A$2:$A$5</c:f>
              <c:strCache>
                <c:ptCount val="4"/>
                <c:pt idx="0">
                  <c:v>Count Vector</c:v>
                </c:pt>
                <c:pt idx="1">
                  <c:v>TF-IDF</c:v>
                </c:pt>
                <c:pt idx="2">
                  <c:v>Word2Vec </c:v>
                </c:pt>
                <c:pt idx="3">
                  <c:v>FastText</c:v>
                </c:pt>
              </c:strCache>
            </c:strRef>
          </c:cat>
          <c:val>
            <c:numRef>
              <c:f>LG!$E$2:$E$5</c:f>
              <c:numCache>
                <c:formatCode>General</c:formatCode>
                <c:ptCount val="4"/>
                <c:pt idx="0">
                  <c:v>81.040000000000006</c:v>
                </c:pt>
                <c:pt idx="1">
                  <c:v>83.71</c:v>
                </c:pt>
                <c:pt idx="2">
                  <c:v>65.97</c:v>
                </c:pt>
                <c:pt idx="3">
                  <c:v>60.73</c:v>
                </c:pt>
              </c:numCache>
            </c:numRef>
          </c:val>
          <c:extLst>
            <c:ext xmlns:c16="http://schemas.microsoft.com/office/drawing/2014/chart" uri="{C3380CC4-5D6E-409C-BE32-E72D297353CC}">
              <c16:uniqueId val="{00000003-A79F-4CC9-B5E3-471DDDC0A08E}"/>
            </c:ext>
          </c:extLst>
        </c:ser>
        <c:dLbls>
          <c:dLblPos val="outEnd"/>
          <c:showLegendKey val="0"/>
          <c:showVal val="1"/>
          <c:showCatName val="0"/>
          <c:showSerName val="0"/>
          <c:showPercent val="0"/>
          <c:showBubbleSize val="0"/>
        </c:dLbls>
        <c:gapWidth val="444"/>
        <c:overlap val="-90"/>
        <c:axId val="632189568"/>
        <c:axId val="414130352"/>
      </c:barChart>
      <c:catAx>
        <c:axId val="632189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414130352"/>
        <c:crosses val="autoZero"/>
        <c:auto val="1"/>
        <c:lblAlgn val="ctr"/>
        <c:lblOffset val="100"/>
        <c:noMultiLvlLbl val="0"/>
      </c:catAx>
      <c:valAx>
        <c:axId val="414130352"/>
        <c:scaling>
          <c:orientation val="minMax"/>
        </c:scaling>
        <c:delete val="1"/>
        <c:axPos val="l"/>
        <c:numFmt formatCode="General" sourceLinked="1"/>
        <c:majorTickMark val="none"/>
        <c:minorTickMark val="none"/>
        <c:tickLblPos val="nextTo"/>
        <c:crossAx val="6321895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iagrams/_rels/data5.xml.rels><?xml version="1.0" encoding="UTF-8" standalone="yes"?>
<Relationships xmlns="http://schemas.openxmlformats.org/package/2006/relationships"><Relationship Id="rId2" Type="http://schemas.openxmlformats.org/officeDocument/2006/relationships/hyperlink" Target="http://theintenseplayer.deviantart.com/art/Twitter-Neue-iOS-Icon-329042199" TargetMode="External"/><Relationship Id="rId1" Type="http://schemas.openxmlformats.org/officeDocument/2006/relationships/image" Target="../media/image6.png"/></Relationships>
</file>

<file path=ppt/diagrams/_rels/drawing5.xml.rels><?xml version="1.0" encoding="UTF-8" standalone="yes"?>
<Relationships xmlns="http://schemas.openxmlformats.org/package/2006/relationships"><Relationship Id="rId2" Type="http://schemas.openxmlformats.org/officeDocument/2006/relationships/hyperlink" Target="http://theintenseplayer.deviantart.com/art/Twitter-Neue-iOS-Icon-329042199" TargetMode="External"/><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55FFC8-AE8A-4979-8BC6-22AB4B63C67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DF5AE9CC-F019-45D8-A077-920986451453}">
      <dgm:prSet phldrT="[Text]"/>
      <dgm:spPr/>
      <dgm:t>
        <a:bodyPr/>
        <a:lstStyle/>
        <a:p>
          <a:r>
            <a:rPr lang="en-GB" dirty="0" err="1"/>
            <a:t>Analyzing</a:t>
          </a:r>
          <a:r>
            <a:rPr lang="en-GB" dirty="0"/>
            <a:t> the topics discussed between people during the peak of COVID-19.</a:t>
          </a:r>
        </a:p>
      </dgm:t>
    </dgm:pt>
    <dgm:pt modelId="{20804DCE-945E-4485-BE1D-2555718FF9A5}" type="parTrans" cxnId="{A9C4E498-5C63-4557-856E-F49F3BF75F0F}">
      <dgm:prSet/>
      <dgm:spPr/>
      <dgm:t>
        <a:bodyPr/>
        <a:lstStyle/>
        <a:p>
          <a:endParaRPr lang="en-GB"/>
        </a:p>
      </dgm:t>
    </dgm:pt>
    <dgm:pt modelId="{953B2FAC-6FF7-4CEA-AB07-19B363970781}" type="sibTrans" cxnId="{A9C4E498-5C63-4557-856E-F49F3BF75F0F}">
      <dgm:prSet/>
      <dgm:spPr/>
      <dgm:t>
        <a:bodyPr/>
        <a:lstStyle/>
        <a:p>
          <a:endParaRPr lang="en-GB"/>
        </a:p>
      </dgm:t>
    </dgm:pt>
    <dgm:pt modelId="{CECA64BF-BD12-4FE1-847F-9E289B72E4E9}">
      <dgm:prSet phldrT="[Text]"/>
      <dgm:spPr/>
      <dgm:t>
        <a:bodyPr/>
        <a:lstStyle/>
        <a:p>
          <a:r>
            <a:rPr lang="en-GB" dirty="0"/>
            <a:t>Identifying and detecting the rumours related to COVID-19.</a:t>
          </a:r>
        </a:p>
      </dgm:t>
    </dgm:pt>
    <dgm:pt modelId="{F754DFCB-94FF-4F0B-894E-7F52AD6DDF5D}" type="parTrans" cxnId="{24FF6A89-23C9-4426-969F-93B0C886374B}">
      <dgm:prSet/>
      <dgm:spPr/>
      <dgm:t>
        <a:bodyPr/>
        <a:lstStyle/>
        <a:p>
          <a:endParaRPr lang="en-GB"/>
        </a:p>
      </dgm:t>
    </dgm:pt>
    <dgm:pt modelId="{F052B75D-00C6-43BD-BBFF-107E07A35659}" type="sibTrans" cxnId="{24FF6A89-23C9-4426-969F-93B0C886374B}">
      <dgm:prSet/>
      <dgm:spPr/>
      <dgm:t>
        <a:bodyPr/>
        <a:lstStyle/>
        <a:p>
          <a:endParaRPr lang="en-GB"/>
        </a:p>
      </dgm:t>
    </dgm:pt>
    <dgm:pt modelId="{CA588686-B5A8-4D4B-945C-62C2390E5B47}">
      <dgm:prSet phldrT="[Text]"/>
      <dgm:spPr/>
      <dgm:t>
        <a:bodyPr/>
        <a:lstStyle/>
        <a:p>
          <a:r>
            <a:rPr lang="en-GB" dirty="0"/>
            <a:t>Predicting the type of sources of tweets about COVID-19. </a:t>
          </a:r>
        </a:p>
      </dgm:t>
    </dgm:pt>
    <dgm:pt modelId="{CAE1CED1-5056-4A2C-8E48-90B77B538607}" type="parTrans" cxnId="{848F2BD0-95B4-442F-AFA1-E53268A1AAB5}">
      <dgm:prSet/>
      <dgm:spPr/>
      <dgm:t>
        <a:bodyPr/>
        <a:lstStyle/>
        <a:p>
          <a:endParaRPr lang="en-GB"/>
        </a:p>
      </dgm:t>
    </dgm:pt>
    <dgm:pt modelId="{834717E2-43FA-4BE5-B353-D2156E8D3A20}" type="sibTrans" cxnId="{848F2BD0-95B4-442F-AFA1-E53268A1AAB5}">
      <dgm:prSet/>
      <dgm:spPr/>
      <dgm:t>
        <a:bodyPr/>
        <a:lstStyle/>
        <a:p>
          <a:endParaRPr lang="en-GB"/>
        </a:p>
      </dgm:t>
    </dgm:pt>
    <dgm:pt modelId="{8B4310AA-2732-4D4A-9FFB-4AD17A8D1A78}" type="pres">
      <dgm:prSet presAssocID="{9D55FFC8-AE8A-4979-8BC6-22AB4B63C673}" presName="linear" presStyleCnt="0">
        <dgm:presLayoutVars>
          <dgm:dir/>
          <dgm:animLvl val="lvl"/>
          <dgm:resizeHandles val="exact"/>
        </dgm:presLayoutVars>
      </dgm:prSet>
      <dgm:spPr/>
    </dgm:pt>
    <dgm:pt modelId="{8BAD567B-1B90-49A4-902A-852F1C7AE3A3}" type="pres">
      <dgm:prSet presAssocID="{DF5AE9CC-F019-45D8-A077-920986451453}" presName="parentLin" presStyleCnt="0"/>
      <dgm:spPr/>
    </dgm:pt>
    <dgm:pt modelId="{CAE7A9D2-864C-4915-8994-731DD55F6968}" type="pres">
      <dgm:prSet presAssocID="{DF5AE9CC-F019-45D8-A077-920986451453}" presName="parentLeftMargin" presStyleLbl="node1" presStyleIdx="0" presStyleCnt="3"/>
      <dgm:spPr/>
    </dgm:pt>
    <dgm:pt modelId="{A6CE559A-901D-4171-88E7-6F2C8A2AD6CC}" type="pres">
      <dgm:prSet presAssocID="{DF5AE9CC-F019-45D8-A077-920986451453}" presName="parentText" presStyleLbl="node1" presStyleIdx="0" presStyleCnt="3">
        <dgm:presLayoutVars>
          <dgm:chMax val="0"/>
          <dgm:bulletEnabled val="1"/>
        </dgm:presLayoutVars>
      </dgm:prSet>
      <dgm:spPr/>
    </dgm:pt>
    <dgm:pt modelId="{A8FC6299-3C66-4AAB-9EF4-F6DCC607F352}" type="pres">
      <dgm:prSet presAssocID="{DF5AE9CC-F019-45D8-A077-920986451453}" presName="negativeSpace" presStyleCnt="0"/>
      <dgm:spPr/>
    </dgm:pt>
    <dgm:pt modelId="{262501AF-D257-4CF0-AE7C-EE853DE69BA6}" type="pres">
      <dgm:prSet presAssocID="{DF5AE9CC-F019-45D8-A077-920986451453}" presName="childText" presStyleLbl="conFgAcc1" presStyleIdx="0" presStyleCnt="3">
        <dgm:presLayoutVars>
          <dgm:bulletEnabled val="1"/>
        </dgm:presLayoutVars>
      </dgm:prSet>
      <dgm:spPr/>
    </dgm:pt>
    <dgm:pt modelId="{8855E20C-54E9-4CB4-8B9E-FF5704C01130}" type="pres">
      <dgm:prSet presAssocID="{953B2FAC-6FF7-4CEA-AB07-19B363970781}" presName="spaceBetweenRectangles" presStyleCnt="0"/>
      <dgm:spPr/>
    </dgm:pt>
    <dgm:pt modelId="{E6E523DC-0C99-4406-800B-83334DC9683A}" type="pres">
      <dgm:prSet presAssocID="{CECA64BF-BD12-4FE1-847F-9E289B72E4E9}" presName="parentLin" presStyleCnt="0"/>
      <dgm:spPr/>
    </dgm:pt>
    <dgm:pt modelId="{7DCF5A44-007F-4438-8B43-E385DA3A56C8}" type="pres">
      <dgm:prSet presAssocID="{CECA64BF-BD12-4FE1-847F-9E289B72E4E9}" presName="parentLeftMargin" presStyleLbl="node1" presStyleIdx="0" presStyleCnt="3"/>
      <dgm:spPr/>
    </dgm:pt>
    <dgm:pt modelId="{33D0344E-BB20-469D-BD7A-EADCC31C3E35}" type="pres">
      <dgm:prSet presAssocID="{CECA64BF-BD12-4FE1-847F-9E289B72E4E9}" presName="parentText" presStyleLbl="node1" presStyleIdx="1" presStyleCnt="3">
        <dgm:presLayoutVars>
          <dgm:chMax val="0"/>
          <dgm:bulletEnabled val="1"/>
        </dgm:presLayoutVars>
      </dgm:prSet>
      <dgm:spPr/>
    </dgm:pt>
    <dgm:pt modelId="{604E9676-0059-4E8C-9929-4F0325EC9F46}" type="pres">
      <dgm:prSet presAssocID="{CECA64BF-BD12-4FE1-847F-9E289B72E4E9}" presName="negativeSpace" presStyleCnt="0"/>
      <dgm:spPr/>
    </dgm:pt>
    <dgm:pt modelId="{79E2A32A-D5A0-4E8E-8ADD-D6E0F5757E23}" type="pres">
      <dgm:prSet presAssocID="{CECA64BF-BD12-4FE1-847F-9E289B72E4E9}" presName="childText" presStyleLbl="conFgAcc1" presStyleIdx="1" presStyleCnt="3">
        <dgm:presLayoutVars>
          <dgm:bulletEnabled val="1"/>
        </dgm:presLayoutVars>
      </dgm:prSet>
      <dgm:spPr/>
    </dgm:pt>
    <dgm:pt modelId="{385844AA-6F6C-4625-A16B-3A2A407973EA}" type="pres">
      <dgm:prSet presAssocID="{F052B75D-00C6-43BD-BBFF-107E07A35659}" presName="spaceBetweenRectangles" presStyleCnt="0"/>
      <dgm:spPr/>
    </dgm:pt>
    <dgm:pt modelId="{BCE42CCA-0F96-42BD-9049-6046DE1B09B2}" type="pres">
      <dgm:prSet presAssocID="{CA588686-B5A8-4D4B-945C-62C2390E5B47}" presName="parentLin" presStyleCnt="0"/>
      <dgm:spPr/>
    </dgm:pt>
    <dgm:pt modelId="{0F5C998A-701B-4689-8A64-35196CFFF101}" type="pres">
      <dgm:prSet presAssocID="{CA588686-B5A8-4D4B-945C-62C2390E5B47}" presName="parentLeftMargin" presStyleLbl="node1" presStyleIdx="1" presStyleCnt="3"/>
      <dgm:spPr/>
    </dgm:pt>
    <dgm:pt modelId="{57943B01-903B-404E-AD52-B92E5CDABB56}" type="pres">
      <dgm:prSet presAssocID="{CA588686-B5A8-4D4B-945C-62C2390E5B47}" presName="parentText" presStyleLbl="node1" presStyleIdx="2" presStyleCnt="3">
        <dgm:presLayoutVars>
          <dgm:chMax val="0"/>
          <dgm:bulletEnabled val="1"/>
        </dgm:presLayoutVars>
      </dgm:prSet>
      <dgm:spPr/>
    </dgm:pt>
    <dgm:pt modelId="{C4E2C2FA-1ED5-4F70-B8F3-2BC49A59AB3E}" type="pres">
      <dgm:prSet presAssocID="{CA588686-B5A8-4D4B-945C-62C2390E5B47}" presName="negativeSpace" presStyleCnt="0"/>
      <dgm:spPr/>
    </dgm:pt>
    <dgm:pt modelId="{8E8BDF4D-A7F7-4795-9C18-F7B97418220A}" type="pres">
      <dgm:prSet presAssocID="{CA588686-B5A8-4D4B-945C-62C2390E5B47}" presName="childText" presStyleLbl="conFgAcc1" presStyleIdx="2" presStyleCnt="3">
        <dgm:presLayoutVars>
          <dgm:bulletEnabled val="1"/>
        </dgm:presLayoutVars>
      </dgm:prSet>
      <dgm:spPr/>
    </dgm:pt>
  </dgm:ptLst>
  <dgm:cxnLst>
    <dgm:cxn modelId="{4E09886C-CDAD-4060-A413-37C7885FD3AD}" type="presOf" srcId="{CECA64BF-BD12-4FE1-847F-9E289B72E4E9}" destId="{7DCF5A44-007F-4438-8B43-E385DA3A56C8}" srcOrd="0" destOrd="0" presId="urn:microsoft.com/office/officeart/2005/8/layout/list1"/>
    <dgm:cxn modelId="{4A9D8259-BC78-4072-9729-859CA8EA1738}" type="presOf" srcId="{CECA64BF-BD12-4FE1-847F-9E289B72E4E9}" destId="{33D0344E-BB20-469D-BD7A-EADCC31C3E35}" srcOrd="1" destOrd="0" presId="urn:microsoft.com/office/officeart/2005/8/layout/list1"/>
    <dgm:cxn modelId="{24FF6A89-23C9-4426-969F-93B0C886374B}" srcId="{9D55FFC8-AE8A-4979-8BC6-22AB4B63C673}" destId="{CECA64BF-BD12-4FE1-847F-9E289B72E4E9}" srcOrd="1" destOrd="0" parTransId="{F754DFCB-94FF-4F0B-894E-7F52AD6DDF5D}" sibTransId="{F052B75D-00C6-43BD-BBFF-107E07A35659}"/>
    <dgm:cxn modelId="{ED726196-8F89-4257-BAA6-C81C1A071037}" type="presOf" srcId="{CA588686-B5A8-4D4B-945C-62C2390E5B47}" destId="{57943B01-903B-404E-AD52-B92E5CDABB56}" srcOrd="1" destOrd="0" presId="urn:microsoft.com/office/officeart/2005/8/layout/list1"/>
    <dgm:cxn modelId="{A9C4E498-5C63-4557-856E-F49F3BF75F0F}" srcId="{9D55FFC8-AE8A-4979-8BC6-22AB4B63C673}" destId="{DF5AE9CC-F019-45D8-A077-920986451453}" srcOrd="0" destOrd="0" parTransId="{20804DCE-945E-4485-BE1D-2555718FF9A5}" sibTransId="{953B2FAC-6FF7-4CEA-AB07-19B363970781}"/>
    <dgm:cxn modelId="{088D5FA9-B209-4E0A-B2C0-20B495DDFB50}" type="presOf" srcId="{9D55FFC8-AE8A-4979-8BC6-22AB4B63C673}" destId="{8B4310AA-2732-4D4A-9FFB-4AD17A8D1A78}" srcOrd="0" destOrd="0" presId="urn:microsoft.com/office/officeart/2005/8/layout/list1"/>
    <dgm:cxn modelId="{848F2BD0-95B4-442F-AFA1-E53268A1AAB5}" srcId="{9D55FFC8-AE8A-4979-8BC6-22AB4B63C673}" destId="{CA588686-B5A8-4D4B-945C-62C2390E5B47}" srcOrd="2" destOrd="0" parTransId="{CAE1CED1-5056-4A2C-8E48-90B77B538607}" sibTransId="{834717E2-43FA-4BE5-B353-D2156E8D3A20}"/>
    <dgm:cxn modelId="{4BD9B6E6-25B8-4F16-903D-B52B9EF05C91}" type="presOf" srcId="{DF5AE9CC-F019-45D8-A077-920986451453}" destId="{CAE7A9D2-864C-4915-8994-731DD55F6968}" srcOrd="0" destOrd="0" presId="urn:microsoft.com/office/officeart/2005/8/layout/list1"/>
    <dgm:cxn modelId="{C8E20CE8-AA6F-40F8-89BE-775859B7E6CD}" type="presOf" srcId="{CA588686-B5A8-4D4B-945C-62C2390E5B47}" destId="{0F5C998A-701B-4689-8A64-35196CFFF101}" srcOrd="0" destOrd="0" presId="urn:microsoft.com/office/officeart/2005/8/layout/list1"/>
    <dgm:cxn modelId="{322D88FC-8B10-4FF0-B404-8545D5640FAC}" type="presOf" srcId="{DF5AE9CC-F019-45D8-A077-920986451453}" destId="{A6CE559A-901D-4171-88E7-6F2C8A2AD6CC}" srcOrd="1" destOrd="0" presId="urn:microsoft.com/office/officeart/2005/8/layout/list1"/>
    <dgm:cxn modelId="{F090F455-454D-46D6-B83D-7F0BB7C2A8B5}" type="presParOf" srcId="{8B4310AA-2732-4D4A-9FFB-4AD17A8D1A78}" destId="{8BAD567B-1B90-49A4-902A-852F1C7AE3A3}" srcOrd="0" destOrd="0" presId="urn:microsoft.com/office/officeart/2005/8/layout/list1"/>
    <dgm:cxn modelId="{5A34DC21-2709-40D9-AFD9-102F4EB05332}" type="presParOf" srcId="{8BAD567B-1B90-49A4-902A-852F1C7AE3A3}" destId="{CAE7A9D2-864C-4915-8994-731DD55F6968}" srcOrd="0" destOrd="0" presId="urn:microsoft.com/office/officeart/2005/8/layout/list1"/>
    <dgm:cxn modelId="{9215A786-B159-4FEB-9FC0-4BFB062F83FD}" type="presParOf" srcId="{8BAD567B-1B90-49A4-902A-852F1C7AE3A3}" destId="{A6CE559A-901D-4171-88E7-6F2C8A2AD6CC}" srcOrd="1" destOrd="0" presId="urn:microsoft.com/office/officeart/2005/8/layout/list1"/>
    <dgm:cxn modelId="{E304179D-D87D-47F8-9BA8-74C79F4FF508}" type="presParOf" srcId="{8B4310AA-2732-4D4A-9FFB-4AD17A8D1A78}" destId="{A8FC6299-3C66-4AAB-9EF4-F6DCC607F352}" srcOrd="1" destOrd="0" presId="urn:microsoft.com/office/officeart/2005/8/layout/list1"/>
    <dgm:cxn modelId="{CF9F6F36-F093-4009-9CEA-2FF38B59545F}" type="presParOf" srcId="{8B4310AA-2732-4D4A-9FFB-4AD17A8D1A78}" destId="{262501AF-D257-4CF0-AE7C-EE853DE69BA6}" srcOrd="2" destOrd="0" presId="urn:microsoft.com/office/officeart/2005/8/layout/list1"/>
    <dgm:cxn modelId="{D7DC6F54-1F23-42BE-9CDF-F58226A7D8C5}" type="presParOf" srcId="{8B4310AA-2732-4D4A-9FFB-4AD17A8D1A78}" destId="{8855E20C-54E9-4CB4-8B9E-FF5704C01130}" srcOrd="3" destOrd="0" presId="urn:microsoft.com/office/officeart/2005/8/layout/list1"/>
    <dgm:cxn modelId="{C3ECE212-9349-44F8-A7A0-24CA98813898}" type="presParOf" srcId="{8B4310AA-2732-4D4A-9FFB-4AD17A8D1A78}" destId="{E6E523DC-0C99-4406-800B-83334DC9683A}" srcOrd="4" destOrd="0" presId="urn:microsoft.com/office/officeart/2005/8/layout/list1"/>
    <dgm:cxn modelId="{AC79E74C-8C8C-4063-ADC0-A4961D9F9A14}" type="presParOf" srcId="{E6E523DC-0C99-4406-800B-83334DC9683A}" destId="{7DCF5A44-007F-4438-8B43-E385DA3A56C8}" srcOrd="0" destOrd="0" presId="urn:microsoft.com/office/officeart/2005/8/layout/list1"/>
    <dgm:cxn modelId="{3627C037-901F-4A68-8D26-B0A2E96A2190}" type="presParOf" srcId="{E6E523DC-0C99-4406-800B-83334DC9683A}" destId="{33D0344E-BB20-469D-BD7A-EADCC31C3E35}" srcOrd="1" destOrd="0" presId="urn:microsoft.com/office/officeart/2005/8/layout/list1"/>
    <dgm:cxn modelId="{E59C0A37-0071-4147-9B5A-E98859BA134E}" type="presParOf" srcId="{8B4310AA-2732-4D4A-9FFB-4AD17A8D1A78}" destId="{604E9676-0059-4E8C-9929-4F0325EC9F46}" srcOrd="5" destOrd="0" presId="urn:microsoft.com/office/officeart/2005/8/layout/list1"/>
    <dgm:cxn modelId="{DC97F034-7F25-47D3-85BD-9EBE9513003A}" type="presParOf" srcId="{8B4310AA-2732-4D4A-9FFB-4AD17A8D1A78}" destId="{79E2A32A-D5A0-4E8E-8ADD-D6E0F5757E23}" srcOrd="6" destOrd="0" presId="urn:microsoft.com/office/officeart/2005/8/layout/list1"/>
    <dgm:cxn modelId="{C914E8F7-73E0-43BD-B9AF-8E9BC6D3CC5F}" type="presParOf" srcId="{8B4310AA-2732-4D4A-9FFB-4AD17A8D1A78}" destId="{385844AA-6F6C-4625-A16B-3A2A407973EA}" srcOrd="7" destOrd="0" presId="urn:microsoft.com/office/officeart/2005/8/layout/list1"/>
    <dgm:cxn modelId="{1432CC0C-4396-4BBF-8BC0-E8C30A4B045A}" type="presParOf" srcId="{8B4310AA-2732-4D4A-9FFB-4AD17A8D1A78}" destId="{BCE42CCA-0F96-42BD-9049-6046DE1B09B2}" srcOrd="8" destOrd="0" presId="urn:microsoft.com/office/officeart/2005/8/layout/list1"/>
    <dgm:cxn modelId="{C6288488-30B7-419A-A41D-9144EA93D451}" type="presParOf" srcId="{BCE42CCA-0F96-42BD-9049-6046DE1B09B2}" destId="{0F5C998A-701B-4689-8A64-35196CFFF101}" srcOrd="0" destOrd="0" presId="urn:microsoft.com/office/officeart/2005/8/layout/list1"/>
    <dgm:cxn modelId="{44685E18-0552-4DAD-8BD8-D37B9156C60F}" type="presParOf" srcId="{BCE42CCA-0F96-42BD-9049-6046DE1B09B2}" destId="{57943B01-903B-404E-AD52-B92E5CDABB56}" srcOrd="1" destOrd="0" presId="urn:microsoft.com/office/officeart/2005/8/layout/list1"/>
    <dgm:cxn modelId="{BC6514F5-AF34-4CBE-AD10-02589FD4E42C}" type="presParOf" srcId="{8B4310AA-2732-4D4A-9FFB-4AD17A8D1A78}" destId="{C4E2C2FA-1ED5-4F70-B8F3-2BC49A59AB3E}" srcOrd="9" destOrd="0" presId="urn:microsoft.com/office/officeart/2005/8/layout/list1"/>
    <dgm:cxn modelId="{E5694579-F9F6-4F2D-9300-404F30D5E148}" type="presParOf" srcId="{8B4310AA-2732-4D4A-9FFB-4AD17A8D1A78}" destId="{8E8BDF4D-A7F7-4795-9C18-F7B97418220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CE6CEE-BDFE-454F-ADC7-226EB8487A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E85DF0D-389E-40E6-AC98-A466DB72578A}">
      <dgm:prSet phldrT="[Text]"/>
      <dgm:spPr/>
      <dgm:t>
        <a:bodyPr/>
        <a:lstStyle/>
        <a:p>
          <a:r>
            <a:rPr lang="en-GB" dirty="0"/>
            <a:t>When?</a:t>
          </a:r>
        </a:p>
      </dgm:t>
    </dgm:pt>
    <dgm:pt modelId="{A94532C7-D185-4FE3-AC31-404A88DBA5A3}" type="parTrans" cxnId="{AFB0245C-CB46-4F7B-AD30-C43EE42BCB91}">
      <dgm:prSet/>
      <dgm:spPr/>
      <dgm:t>
        <a:bodyPr/>
        <a:lstStyle/>
        <a:p>
          <a:endParaRPr lang="en-GB"/>
        </a:p>
      </dgm:t>
    </dgm:pt>
    <dgm:pt modelId="{FED4A844-8923-475D-B9B7-59D64BC05C05}" type="sibTrans" cxnId="{AFB0245C-CB46-4F7B-AD30-C43EE42BCB91}">
      <dgm:prSet/>
      <dgm:spPr/>
      <dgm:t>
        <a:bodyPr/>
        <a:lstStyle/>
        <a:p>
          <a:endParaRPr lang="en-GB"/>
        </a:p>
      </dgm:t>
    </dgm:pt>
    <dgm:pt modelId="{65ADB720-085C-4751-A355-CE6A93D226C7}">
      <dgm:prSet phldrT="[Text]" custT="1"/>
      <dgm:spPr/>
      <dgm:t>
        <a:bodyPr/>
        <a:lstStyle/>
        <a:p>
          <a:r>
            <a:rPr lang="en-GB" sz="2000" dirty="0"/>
            <a:t>We analysed the tweets related to COVID-19 from December 2019 to April 2020.</a:t>
          </a:r>
        </a:p>
      </dgm:t>
    </dgm:pt>
    <dgm:pt modelId="{4107E7B0-05F5-4C9B-8A0B-71F193AD712B}" type="parTrans" cxnId="{8A0EB543-7793-4731-B47B-6759B41DFAC5}">
      <dgm:prSet/>
      <dgm:spPr/>
      <dgm:t>
        <a:bodyPr/>
        <a:lstStyle/>
        <a:p>
          <a:endParaRPr lang="en-GB"/>
        </a:p>
      </dgm:t>
    </dgm:pt>
    <dgm:pt modelId="{5D79C98B-624E-4909-A6C6-57F1F026D924}" type="sibTrans" cxnId="{8A0EB543-7793-4731-B47B-6759B41DFAC5}">
      <dgm:prSet/>
      <dgm:spPr/>
      <dgm:t>
        <a:bodyPr/>
        <a:lstStyle/>
        <a:p>
          <a:endParaRPr lang="en-GB"/>
        </a:p>
      </dgm:t>
    </dgm:pt>
    <dgm:pt modelId="{F3F66C5A-7012-4602-890B-6FC0759E11F4}">
      <dgm:prSet phldrT="[Text]"/>
      <dgm:spPr/>
      <dgm:t>
        <a:bodyPr/>
        <a:lstStyle/>
        <a:p>
          <a:r>
            <a:rPr lang="en-GB" dirty="0"/>
            <a:t>How many?</a:t>
          </a:r>
        </a:p>
      </dgm:t>
    </dgm:pt>
    <dgm:pt modelId="{66D08050-47EC-4508-806C-ACB51662A9AC}" type="parTrans" cxnId="{68E269E7-1A32-4306-9B09-9BFDF9821CB4}">
      <dgm:prSet/>
      <dgm:spPr/>
      <dgm:t>
        <a:bodyPr/>
        <a:lstStyle/>
        <a:p>
          <a:endParaRPr lang="en-GB"/>
        </a:p>
      </dgm:t>
    </dgm:pt>
    <dgm:pt modelId="{B003DB2F-8D0D-4EB3-AC4F-40F54E0B4C83}" type="sibTrans" cxnId="{68E269E7-1A32-4306-9B09-9BFDF9821CB4}">
      <dgm:prSet/>
      <dgm:spPr/>
      <dgm:t>
        <a:bodyPr/>
        <a:lstStyle/>
        <a:p>
          <a:endParaRPr lang="en-GB"/>
        </a:p>
      </dgm:t>
    </dgm:pt>
    <dgm:pt modelId="{CC20C5EA-88DD-4FEE-8824-E4D278BB6E9A}">
      <dgm:prSet phldrT="[Text]"/>
      <dgm:spPr/>
      <dgm:t>
        <a:bodyPr/>
        <a:lstStyle/>
        <a:p>
          <a:r>
            <a:rPr lang="en-GB" dirty="0"/>
            <a:t>We have collected approximately six million tweets in Arabic during this period.</a:t>
          </a:r>
        </a:p>
      </dgm:t>
    </dgm:pt>
    <dgm:pt modelId="{5C30E6D3-9C3F-4AD4-844B-14B6E3AF3CE4}" type="parTrans" cxnId="{B39B6DA5-8CAF-4003-8F16-0E84C539A6B2}">
      <dgm:prSet/>
      <dgm:spPr/>
      <dgm:t>
        <a:bodyPr/>
        <a:lstStyle/>
        <a:p>
          <a:endParaRPr lang="en-GB"/>
        </a:p>
      </dgm:t>
    </dgm:pt>
    <dgm:pt modelId="{B33D6B95-DFFD-4C79-AC85-69BAEA62BC21}" type="sibTrans" cxnId="{B39B6DA5-8CAF-4003-8F16-0E84C539A6B2}">
      <dgm:prSet/>
      <dgm:spPr/>
      <dgm:t>
        <a:bodyPr/>
        <a:lstStyle/>
        <a:p>
          <a:endParaRPr lang="en-GB"/>
        </a:p>
      </dgm:t>
    </dgm:pt>
    <dgm:pt modelId="{B96EEA57-8627-4430-A8E6-F942B8C891BC}">
      <dgm:prSet phldrT="[Text]"/>
      <dgm:spPr/>
      <dgm:t>
        <a:bodyPr/>
        <a:lstStyle/>
        <a:p>
          <a:r>
            <a:rPr lang="en-GB" dirty="0"/>
            <a:t>What?</a:t>
          </a:r>
        </a:p>
      </dgm:t>
    </dgm:pt>
    <dgm:pt modelId="{0ED68D97-806F-48E6-8798-B4BF977D4CD7}" type="parTrans" cxnId="{79DDA309-3661-4DBB-AEA1-3681EFED93C3}">
      <dgm:prSet/>
      <dgm:spPr/>
      <dgm:t>
        <a:bodyPr/>
        <a:lstStyle/>
        <a:p>
          <a:endParaRPr lang="en-GB"/>
        </a:p>
      </dgm:t>
    </dgm:pt>
    <dgm:pt modelId="{4A63D3CB-9D96-456E-B1A3-40BA37E65055}" type="sibTrans" cxnId="{79DDA309-3661-4DBB-AEA1-3681EFED93C3}">
      <dgm:prSet/>
      <dgm:spPr/>
      <dgm:t>
        <a:bodyPr/>
        <a:lstStyle/>
        <a:p>
          <a:endParaRPr lang="en-GB"/>
        </a:p>
      </dgm:t>
    </dgm:pt>
    <dgm:pt modelId="{3AF6B1DA-7F5F-4311-A740-F514B277FEC4}">
      <dgm:prSet phldrT="[Text]" custT="1"/>
      <dgm:spPr/>
      <dgm:t>
        <a:bodyPr/>
        <a:lstStyle/>
        <a:p>
          <a:r>
            <a:rPr lang="en-GB" sz="1400" dirty="0"/>
            <a:t>We obtained the tweets depending on three keywords (</a:t>
          </a:r>
          <a:r>
            <a:rPr lang="ar-SA" sz="1400" dirty="0"/>
            <a:t>كورونا</a:t>
          </a:r>
          <a:r>
            <a:rPr lang="en-GB" sz="1400" dirty="0"/>
            <a:t>), </a:t>
          </a:r>
          <a:r>
            <a:rPr lang="ar-SA" sz="1400" dirty="0"/>
            <a:t>(كرونا)</a:t>
          </a:r>
          <a:r>
            <a:rPr lang="en-GB" sz="1400" dirty="0"/>
            <a:t>, and </a:t>
          </a:r>
          <a:r>
            <a:rPr lang="ar-SA" sz="1400" dirty="0"/>
            <a:t> (كوفيد-19)</a:t>
          </a:r>
          <a:r>
            <a:rPr lang="en-GB" sz="1400" dirty="0"/>
            <a:t>, which mean Coronavirus, a misspelling of the name of Coronavirus, and COVID-19 respectively in English.</a:t>
          </a:r>
        </a:p>
      </dgm:t>
    </dgm:pt>
    <dgm:pt modelId="{B8009EBB-FE5A-4798-94DB-01B9F34740E4}" type="parTrans" cxnId="{94637A73-DC74-4071-8B07-7B00304FAD11}">
      <dgm:prSet/>
      <dgm:spPr/>
      <dgm:t>
        <a:bodyPr/>
        <a:lstStyle/>
        <a:p>
          <a:endParaRPr lang="en-GB"/>
        </a:p>
      </dgm:t>
    </dgm:pt>
    <dgm:pt modelId="{6E9F489B-166B-467D-AF35-9DAF3E2947A9}" type="sibTrans" cxnId="{94637A73-DC74-4071-8B07-7B00304FAD11}">
      <dgm:prSet/>
      <dgm:spPr/>
      <dgm:t>
        <a:bodyPr/>
        <a:lstStyle/>
        <a:p>
          <a:endParaRPr lang="en-GB"/>
        </a:p>
      </dgm:t>
    </dgm:pt>
    <dgm:pt modelId="{D7843B17-7CD6-4F1A-A247-63DA82E597EF}">
      <dgm:prSet/>
      <dgm:spPr/>
      <dgm:t>
        <a:bodyPr/>
        <a:lstStyle/>
        <a:p>
          <a:r>
            <a:rPr lang="en-GB" dirty="0"/>
            <a:t>How?</a:t>
          </a:r>
        </a:p>
      </dgm:t>
    </dgm:pt>
    <dgm:pt modelId="{E6C4E191-C2E5-400B-BEDB-0BFA1862A489}" type="parTrans" cxnId="{1E208F95-4E25-4C31-AE2E-4AE31A26FE81}">
      <dgm:prSet/>
      <dgm:spPr/>
      <dgm:t>
        <a:bodyPr/>
        <a:lstStyle/>
        <a:p>
          <a:endParaRPr lang="en-GB"/>
        </a:p>
      </dgm:t>
    </dgm:pt>
    <dgm:pt modelId="{8E56A21A-FF3A-4D4D-93F6-B2DD7F04CD26}" type="sibTrans" cxnId="{1E208F95-4E25-4C31-AE2E-4AE31A26FE81}">
      <dgm:prSet/>
      <dgm:spPr/>
      <dgm:t>
        <a:bodyPr/>
        <a:lstStyle/>
        <a:p>
          <a:endParaRPr lang="en-GB"/>
        </a:p>
      </dgm:t>
    </dgm:pt>
    <dgm:pt modelId="{ED3F4411-2B1A-49B1-993F-0422CF7A8EC1}">
      <dgm:prSet/>
      <dgm:spPr/>
      <dgm:t>
        <a:bodyPr/>
        <a:lstStyle/>
        <a:p>
          <a:r>
            <a:rPr lang="en-GB" dirty="0"/>
            <a:t>We collected the tweets </a:t>
          </a:r>
          <a:r>
            <a:rPr lang="en-GB"/>
            <a:t>weekly using </a:t>
          </a:r>
          <a:r>
            <a:rPr lang="en-GB" dirty="0"/>
            <a:t>Twitter API.</a:t>
          </a:r>
        </a:p>
      </dgm:t>
    </dgm:pt>
    <dgm:pt modelId="{7C6CADEC-7764-4A31-8AC0-E5B9FEA7B85D}" type="parTrans" cxnId="{9559DC4B-4842-40C6-99FE-A173CDB3ABB7}">
      <dgm:prSet/>
      <dgm:spPr/>
      <dgm:t>
        <a:bodyPr/>
        <a:lstStyle/>
        <a:p>
          <a:endParaRPr lang="en-GB"/>
        </a:p>
      </dgm:t>
    </dgm:pt>
    <dgm:pt modelId="{3F0F1353-C69A-40BA-ABC9-8703BA1414B1}" type="sibTrans" cxnId="{9559DC4B-4842-40C6-99FE-A173CDB3ABB7}">
      <dgm:prSet/>
      <dgm:spPr/>
      <dgm:t>
        <a:bodyPr/>
        <a:lstStyle/>
        <a:p>
          <a:endParaRPr lang="en-GB"/>
        </a:p>
      </dgm:t>
    </dgm:pt>
    <dgm:pt modelId="{22D1D586-EC7D-4AD9-90D5-5D31C3DB6436}" type="pres">
      <dgm:prSet presAssocID="{26CE6CEE-BDFE-454F-ADC7-226EB8487AB4}" presName="Name0" presStyleCnt="0">
        <dgm:presLayoutVars>
          <dgm:dir/>
          <dgm:animLvl val="lvl"/>
          <dgm:resizeHandles val="exact"/>
        </dgm:presLayoutVars>
      </dgm:prSet>
      <dgm:spPr/>
    </dgm:pt>
    <dgm:pt modelId="{DF76AC68-A6C0-477E-9619-EFD1EFB4FCA1}" type="pres">
      <dgm:prSet presAssocID="{7E85DF0D-389E-40E6-AC98-A466DB72578A}" presName="linNode" presStyleCnt="0"/>
      <dgm:spPr/>
    </dgm:pt>
    <dgm:pt modelId="{46B21786-FC61-472F-82AE-4CD23CE5C35E}" type="pres">
      <dgm:prSet presAssocID="{7E85DF0D-389E-40E6-AC98-A466DB72578A}" presName="parentText" presStyleLbl="node1" presStyleIdx="0" presStyleCnt="4">
        <dgm:presLayoutVars>
          <dgm:chMax val="1"/>
          <dgm:bulletEnabled val="1"/>
        </dgm:presLayoutVars>
      </dgm:prSet>
      <dgm:spPr/>
    </dgm:pt>
    <dgm:pt modelId="{7A00AEBC-E30A-4EE3-83E6-A3F33C7715F6}" type="pres">
      <dgm:prSet presAssocID="{7E85DF0D-389E-40E6-AC98-A466DB72578A}" presName="descendantText" presStyleLbl="alignAccFollowNode1" presStyleIdx="0" presStyleCnt="4">
        <dgm:presLayoutVars>
          <dgm:bulletEnabled val="1"/>
        </dgm:presLayoutVars>
      </dgm:prSet>
      <dgm:spPr/>
    </dgm:pt>
    <dgm:pt modelId="{D25844E8-3598-471E-B95B-FE3BD387FE92}" type="pres">
      <dgm:prSet presAssocID="{FED4A844-8923-475D-B9B7-59D64BC05C05}" presName="sp" presStyleCnt="0"/>
      <dgm:spPr/>
    </dgm:pt>
    <dgm:pt modelId="{929801C5-EB5C-4407-8CE1-005AEE3D4CD0}" type="pres">
      <dgm:prSet presAssocID="{F3F66C5A-7012-4602-890B-6FC0759E11F4}" presName="linNode" presStyleCnt="0"/>
      <dgm:spPr/>
    </dgm:pt>
    <dgm:pt modelId="{A83D5381-D595-4AE7-8B9A-50846B8BFA22}" type="pres">
      <dgm:prSet presAssocID="{F3F66C5A-7012-4602-890B-6FC0759E11F4}" presName="parentText" presStyleLbl="node1" presStyleIdx="1" presStyleCnt="4">
        <dgm:presLayoutVars>
          <dgm:chMax val="1"/>
          <dgm:bulletEnabled val="1"/>
        </dgm:presLayoutVars>
      </dgm:prSet>
      <dgm:spPr/>
    </dgm:pt>
    <dgm:pt modelId="{246A3F44-1D56-4E99-B77B-DC395A325476}" type="pres">
      <dgm:prSet presAssocID="{F3F66C5A-7012-4602-890B-6FC0759E11F4}" presName="descendantText" presStyleLbl="alignAccFollowNode1" presStyleIdx="1" presStyleCnt="4">
        <dgm:presLayoutVars>
          <dgm:bulletEnabled val="1"/>
        </dgm:presLayoutVars>
      </dgm:prSet>
      <dgm:spPr/>
    </dgm:pt>
    <dgm:pt modelId="{E949619E-BD6E-4597-B1A2-1C65F3B9BAF8}" type="pres">
      <dgm:prSet presAssocID="{B003DB2F-8D0D-4EB3-AC4F-40F54E0B4C83}" presName="sp" presStyleCnt="0"/>
      <dgm:spPr/>
    </dgm:pt>
    <dgm:pt modelId="{5232BF99-9DFB-47C6-A96D-2CBC2F9862E0}" type="pres">
      <dgm:prSet presAssocID="{B96EEA57-8627-4430-A8E6-F942B8C891BC}" presName="linNode" presStyleCnt="0"/>
      <dgm:spPr/>
    </dgm:pt>
    <dgm:pt modelId="{E7BF6D6F-0B9C-458C-8A83-C525E4FE58A3}" type="pres">
      <dgm:prSet presAssocID="{B96EEA57-8627-4430-A8E6-F942B8C891BC}" presName="parentText" presStyleLbl="node1" presStyleIdx="2" presStyleCnt="4">
        <dgm:presLayoutVars>
          <dgm:chMax val="1"/>
          <dgm:bulletEnabled val="1"/>
        </dgm:presLayoutVars>
      </dgm:prSet>
      <dgm:spPr/>
    </dgm:pt>
    <dgm:pt modelId="{40E72DDA-3D53-4126-950C-5051F7E8CF6C}" type="pres">
      <dgm:prSet presAssocID="{B96EEA57-8627-4430-A8E6-F942B8C891BC}" presName="descendantText" presStyleLbl="alignAccFollowNode1" presStyleIdx="2" presStyleCnt="4">
        <dgm:presLayoutVars>
          <dgm:bulletEnabled val="1"/>
        </dgm:presLayoutVars>
      </dgm:prSet>
      <dgm:spPr/>
    </dgm:pt>
    <dgm:pt modelId="{C77C5FD6-6106-41AE-9747-A1B6314DAF6B}" type="pres">
      <dgm:prSet presAssocID="{4A63D3CB-9D96-456E-B1A3-40BA37E65055}" presName="sp" presStyleCnt="0"/>
      <dgm:spPr/>
    </dgm:pt>
    <dgm:pt modelId="{B2B7D7BA-7F5C-4015-AC2C-4B3F82BB68FE}" type="pres">
      <dgm:prSet presAssocID="{D7843B17-7CD6-4F1A-A247-63DA82E597EF}" presName="linNode" presStyleCnt="0"/>
      <dgm:spPr/>
    </dgm:pt>
    <dgm:pt modelId="{70767A8E-BE7D-412A-9D9E-83620A95900F}" type="pres">
      <dgm:prSet presAssocID="{D7843B17-7CD6-4F1A-A247-63DA82E597EF}" presName="parentText" presStyleLbl="node1" presStyleIdx="3" presStyleCnt="4">
        <dgm:presLayoutVars>
          <dgm:chMax val="1"/>
          <dgm:bulletEnabled val="1"/>
        </dgm:presLayoutVars>
      </dgm:prSet>
      <dgm:spPr/>
    </dgm:pt>
    <dgm:pt modelId="{875E4BF9-1873-4538-9072-619BC23B8C97}" type="pres">
      <dgm:prSet presAssocID="{D7843B17-7CD6-4F1A-A247-63DA82E597EF}" presName="descendantText" presStyleLbl="alignAccFollowNode1" presStyleIdx="3" presStyleCnt="4">
        <dgm:presLayoutVars>
          <dgm:bulletEnabled val="1"/>
        </dgm:presLayoutVars>
      </dgm:prSet>
      <dgm:spPr/>
    </dgm:pt>
  </dgm:ptLst>
  <dgm:cxnLst>
    <dgm:cxn modelId="{79DDA309-3661-4DBB-AEA1-3681EFED93C3}" srcId="{26CE6CEE-BDFE-454F-ADC7-226EB8487AB4}" destId="{B96EEA57-8627-4430-A8E6-F942B8C891BC}" srcOrd="2" destOrd="0" parTransId="{0ED68D97-806F-48E6-8798-B4BF977D4CD7}" sibTransId="{4A63D3CB-9D96-456E-B1A3-40BA37E65055}"/>
    <dgm:cxn modelId="{DEC5D410-8FF4-4EB5-AB12-1876FFFE219B}" type="presOf" srcId="{B96EEA57-8627-4430-A8E6-F942B8C891BC}" destId="{E7BF6D6F-0B9C-458C-8A83-C525E4FE58A3}" srcOrd="0" destOrd="0" presId="urn:microsoft.com/office/officeart/2005/8/layout/vList5"/>
    <dgm:cxn modelId="{3B994635-1D69-4A9E-B776-6E89485DB71E}" type="presOf" srcId="{3AF6B1DA-7F5F-4311-A740-F514B277FEC4}" destId="{40E72DDA-3D53-4126-950C-5051F7E8CF6C}" srcOrd="0" destOrd="0" presId="urn:microsoft.com/office/officeart/2005/8/layout/vList5"/>
    <dgm:cxn modelId="{AFB0245C-CB46-4F7B-AD30-C43EE42BCB91}" srcId="{26CE6CEE-BDFE-454F-ADC7-226EB8487AB4}" destId="{7E85DF0D-389E-40E6-AC98-A466DB72578A}" srcOrd="0" destOrd="0" parTransId="{A94532C7-D185-4FE3-AC31-404A88DBA5A3}" sibTransId="{FED4A844-8923-475D-B9B7-59D64BC05C05}"/>
    <dgm:cxn modelId="{8A0EB543-7793-4731-B47B-6759B41DFAC5}" srcId="{7E85DF0D-389E-40E6-AC98-A466DB72578A}" destId="{65ADB720-085C-4751-A355-CE6A93D226C7}" srcOrd="0" destOrd="0" parTransId="{4107E7B0-05F5-4C9B-8A0B-71F193AD712B}" sibTransId="{5D79C98B-624E-4909-A6C6-57F1F026D924}"/>
    <dgm:cxn modelId="{9559DC4B-4842-40C6-99FE-A173CDB3ABB7}" srcId="{D7843B17-7CD6-4F1A-A247-63DA82E597EF}" destId="{ED3F4411-2B1A-49B1-993F-0422CF7A8EC1}" srcOrd="0" destOrd="0" parTransId="{7C6CADEC-7764-4A31-8AC0-E5B9FEA7B85D}" sibTransId="{3F0F1353-C69A-40BA-ABC9-8703BA1414B1}"/>
    <dgm:cxn modelId="{94637A73-DC74-4071-8B07-7B00304FAD11}" srcId="{B96EEA57-8627-4430-A8E6-F942B8C891BC}" destId="{3AF6B1DA-7F5F-4311-A740-F514B277FEC4}" srcOrd="0" destOrd="0" parTransId="{B8009EBB-FE5A-4798-94DB-01B9F34740E4}" sibTransId="{6E9F489B-166B-467D-AF35-9DAF3E2947A9}"/>
    <dgm:cxn modelId="{A48D8977-6916-4708-A6AB-8724D3DDA07F}" type="presOf" srcId="{7E85DF0D-389E-40E6-AC98-A466DB72578A}" destId="{46B21786-FC61-472F-82AE-4CD23CE5C35E}" srcOrd="0" destOrd="0" presId="urn:microsoft.com/office/officeart/2005/8/layout/vList5"/>
    <dgm:cxn modelId="{80D6507F-C45B-42D8-A086-DC9916078032}" type="presOf" srcId="{ED3F4411-2B1A-49B1-993F-0422CF7A8EC1}" destId="{875E4BF9-1873-4538-9072-619BC23B8C97}" srcOrd="0" destOrd="0" presId="urn:microsoft.com/office/officeart/2005/8/layout/vList5"/>
    <dgm:cxn modelId="{44F6E980-CE1E-4750-B1D4-F3A85B69A47D}" type="presOf" srcId="{26CE6CEE-BDFE-454F-ADC7-226EB8487AB4}" destId="{22D1D586-EC7D-4AD9-90D5-5D31C3DB6436}" srcOrd="0" destOrd="0" presId="urn:microsoft.com/office/officeart/2005/8/layout/vList5"/>
    <dgm:cxn modelId="{1E208F95-4E25-4C31-AE2E-4AE31A26FE81}" srcId="{26CE6CEE-BDFE-454F-ADC7-226EB8487AB4}" destId="{D7843B17-7CD6-4F1A-A247-63DA82E597EF}" srcOrd="3" destOrd="0" parTransId="{E6C4E191-C2E5-400B-BEDB-0BFA1862A489}" sibTransId="{8E56A21A-FF3A-4D4D-93F6-B2DD7F04CD26}"/>
    <dgm:cxn modelId="{B39B6DA5-8CAF-4003-8F16-0E84C539A6B2}" srcId="{F3F66C5A-7012-4602-890B-6FC0759E11F4}" destId="{CC20C5EA-88DD-4FEE-8824-E4D278BB6E9A}" srcOrd="0" destOrd="0" parTransId="{5C30E6D3-9C3F-4AD4-844B-14B6E3AF3CE4}" sibTransId="{B33D6B95-DFFD-4C79-AC85-69BAEA62BC21}"/>
    <dgm:cxn modelId="{81D13BB9-59B1-478B-9B73-5C7A1A85F11B}" type="presOf" srcId="{CC20C5EA-88DD-4FEE-8824-E4D278BB6E9A}" destId="{246A3F44-1D56-4E99-B77B-DC395A325476}" srcOrd="0" destOrd="0" presId="urn:microsoft.com/office/officeart/2005/8/layout/vList5"/>
    <dgm:cxn modelId="{7D7D25C8-89EC-48E8-ABA4-7BA9E11E0243}" type="presOf" srcId="{65ADB720-085C-4751-A355-CE6A93D226C7}" destId="{7A00AEBC-E30A-4EE3-83E6-A3F33C7715F6}" srcOrd="0" destOrd="0" presId="urn:microsoft.com/office/officeart/2005/8/layout/vList5"/>
    <dgm:cxn modelId="{921192E2-5BA4-4ACF-893F-B061566DFB6C}" type="presOf" srcId="{D7843B17-7CD6-4F1A-A247-63DA82E597EF}" destId="{70767A8E-BE7D-412A-9D9E-83620A95900F}" srcOrd="0" destOrd="0" presId="urn:microsoft.com/office/officeart/2005/8/layout/vList5"/>
    <dgm:cxn modelId="{68E269E7-1A32-4306-9B09-9BFDF9821CB4}" srcId="{26CE6CEE-BDFE-454F-ADC7-226EB8487AB4}" destId="{F3F66C5A-7012-4602-890B-6FC0759E11F4}" srcOrd="1" destOrd="0" parTransId="{66D08050-47EC-4508-806C-ACB51662A9AC}" sibTransId="{B003DB2F-8D0D-4EB3-AC4F-40F54E0B4C83}"/>
    <dgm:cxn modelId="{988E79FB-A7DA-4878-98C7-84A60B587774}" type="presOf" srcId="{F3F66C5A-7012-4602-890B-6FC0759E11F4}" destId="{A83D5381-D595-4AE7-8B9A-50846B8BFA22}" srcOrd="0" destOrd="0" presId="urn:microsoft.com/office/officeart/2005/8/layout/vList5"/>
    <dgm:cxn modelId="{5CA87451-BE21-4B1B-AE95-B4C5592453DF}" type="presParOf" srcId="{22D1D586-EC7D-4AD9-90D5-5D31C3DB6436}" destId="{DF76AC68-A6C0-477E-9619-EFD1EFB4FCA1}" srcOrd="0" destOrd="0" presId="urn:microsoft.com/office/officeart/2005/8/layout/vList5"/>
    <dgm:cxn modelId="{A55EEB39-716A-41F3-BC66-1E8D9B81BE2F}" type="presParOf" srcId="{DF76AC68-A6C0-477E-9619-EFD1EFB4FCA1}" destId="{46B21786-FC61-472F-82AE-4CD23CE5C35E}" srcOrd="0" destOrd="0" presId="urn:microsoft.com/office/officeart/2005/8/layout/vList5"/>
    <dgm:cxn modelId="{F90948C2-5280-4020-BAF3-40010259090A}" type="presParOf" srcId="{DF76AC68-A6C0-477E-9619-EFD1EFB4FCA1}" destId="{7A00AEBC-E30A-4EE3-83E6-A3F33C7715F6}" srcOrd="1" destOrd="0" presId="urn:microsoft.com/office/officeart/2005/8/layout/vList5"/>
    <dgm:cxn modelId="{90BCBCC1-1428-4D6D-AABE-EC49D860F5E2}" type="presParOf" srcId="{22D1D586-EC7D-4AD9-90D5-5D31C3DB6436}" destId="{D25844E8-3598-471E-B95B-FE3BD387FE92}" srcOrd="1" destOrd="0" presId="urn:microsoft.com/office/officeart/2005/8/layout/vList5"/>
    <dgm:cxn modelId="{8EE721C3-1227-4A43-B110-073F946961FF}" type="presParOf" srcId="{22D1D586-EC7D-4AD9-90D5-5D31C3DB6436}" destId="{929801C5-EB5C-4407-8CE1-005AEE3D4CD0}" srcOrd="2" destOrd="0" presId="urn:microsoft.com/office/officeart/2005/8/layout/vList5"/>
    <dgm:cxn modelId="{6B520CEF-7C09-4448-BFEF-8DAE677879A2}" type="presParOf" srcId="{929801C5-EB5C-4407-8CE1-005AEE3D4CD0}" destId="{A83D5381-D595-4AE7-8B9A-50846B8BFA22}" srcOrd="0" destOrd="0" presId="urn:microsoft.com/office/officeart/2005/8/layout/vList5"/>
    <dgm:cxn modelId="{DDEBBC22-AAF2-4ED3-AE99-769688E19E51}" type="presParOf" srcId="{929801C5-EB5C-4407-8CE1-005AEE3D4CD0}" destId="{246A3F44-1D56-4E99-B77B-DC395A325476}" srcOrd="1" destOrd="0" presId="urn:microsoft.com/office/officeart/2005/8/layout/vList5"/>
    <dgm:cxn modelId="{79A0A671-1EBF-4E50-9DFD-EA34A986467F}" type="presParOf" srcId="{22D1D586-EC7D-4AD9-90D5-5D31C3DB6436}" destId="{E949619E-BD6E-4597-B1A2-1C65F3B9BAF8}" srcOrd="3" destOrd="0" presId="urn:microsoft.com/office/officeart/2005/8/layout/vList5"/>
    <dgm:cxn modelId="{8DC4B4F8-A020-4067-924B-CFB0160690FE}" type="presParOf" srcId="{22D1D586-EC7D-4AD9-90D5-5D31C3DB6436}" destId="{5232BF99-9DFB-47C6-A96D-2CBC2F9862E0}" srcOrd="4" destOrd="0" presId="urn:microsoft.com/office/officeart/2005/8/layout/vList5"/>
    <dgm:cxn modelId="{7A99AACE-080E-4628-A6B8-6F573D43795C}" type="presParOf" srcId="{5232BF99-9DFB-47C6-A96D-2CBC2F9862E0}" destId="{E7BF6D6F-0B9C-458C-8A83-C525E4FE58A3}" srcOrd="0" destOrd="0" presId="urn:microsoft.com/office/officeart/2005/8/layout/vList5"/>
    <dgm:cxn modelId="{F7AF1D4D-9EA2-4745-8F92-BADF8E6E568E}" type="presParOf" srcId="{5232BF99-9DFB-47C6-A96D-2CBC2F9862E0}" destId="{40E72DDA-3D53-4126-950C-5051F7E8CF6C}" srcOrd="1" destOrd="0" presId="urn:microsoft.com/office/officeart/2005/8/layout/vList5"/>
    <dgm:cxn modelId="{5088605C-CB8D-45B2-8FB9-EB882A98B901}" type="presParOf" srcId="{22D1D586-EC7D-4AD9-90D5-5D31C3DB6436}" destId="{C77C5FD6-6106-41AE-9747-A1B6314DAF6B}" srcOrd="5" destOrd="0" presId="urn:microsoft.com/office/officeart/2005/8/layout/vList5"/>
    <dgm:cxn modelId="{7BC4342F-6422-476F-98F3-F66236EA4C1A}" type="presParOf" srcId="{22D1D586-EC7D-4AD9-90D5-5D31C3DB6436}" destId="{B2B7D7BA-7F5C-4015-AC2C-4B3F82BB68FE}" srcOrd="6" destOrd="0" presId="urn:microsoft.com/office/officeart/2005/8/layout/vList5"/>
    <dgm:cxn modelId="{D074C175-8F70-486E-B125-8671575A0CD6}" type="presParOf" srcId="{B2B7D7BA-7F5C-4015-AC2C-4B3F82BB68FE}" destId="{70767A8E-BE7D-412A-9D9E-83620A95900F}" srcOrd="0" destOrd="0" presId="urn:microsoft.com/office/officeart/2005/8/layout/vList5"/>
    <dgm:cxn modelId="{71399CC1-AE89-4A21-834F-8161A5F71396}" type="presParOf" srcId="{B2B7D7BA-7F5C-4015-AC2C-4B3F82BB68FE}" destId="{875E4BF9-1873-4538-9072-619BC23B8C9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913A3A-7856-44E3-9943-F0DB00591EA0}"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GB"/>
        </a:p>
      </dgm:t>
    </dgm:pt>
    <dgm:pt modelId="{7DFDDA02-CAEB-4DB6-A3A1-043EBC01D0AC}">
      <dgm:prSet phldrT="[Text]"/>
      <dgm:spPr/>
      <dgm:t>
        <a:bodyPr/>
        <a:lstStyle/>
        <a:p>
          <a:r>
            <a:rPr lang="en-GB" dirty="0"/>
            <a:t>Manually remove retweets, advertisements, and spam.</a:t>
          </a:r>
        </a:p>
      </dgm:t>
    </dgm:pt>
    <dgm:pt modelId="{D3207D5B-BD98-4192-9172-8C40240B4B67}" type="parTrans" cxnId="{5C28799C-84FE-4A4C-BF45-A77E7694104A}">
      <dgm:prSet/>
      <dgm:spPr/>
      <dgm:t>
        <a:bodyPr/>
        <a:lstStyle/>
        <a:p>
          <a:endParaRPr lang="en-GB"/>
        </a:p>
      </dgm:t>
    </dgm:pt>
    <dgm:pt modelId="{2C3D9DFE-DAF1-4057-85D5-E0FD51AECC89}" type="sibTrans" cxnId="{5C28799C-84FE-4A4C-BF45-A77E7694104A}">
      <dgm:prSet/>
      <dgm:spPr/>
      <dgm:t>
        <a:bodyPr/>
        <a:lstStyle/>
        <a:p>
          <a:endParaRPr lang="en-GB"/>
        </a:p>
      </dgm:t>
    </dgm:pt>
    <dgm:pt modelId="{C59406D7-D8C1-4D89-BBC3-FB512A577C93}">
      <dgm:prSet phldrT="[Text]"/>
      <dgm:spPr/>
      <dgm:t>
        <a:bodyPr/>
        <a:lstStyle/>
        <a:p>
          <a:r>
            <a:rPr lang="en-GB" dirty="0"/>
            <a:t>Filter out URLs, mentions, hashtags, numbers, emojis, repeating characters, and non-Arabic words using Python scripts.</a:t>
          </a:r>
        </a:p>
      </dgm:t>
    </dgm:pt>
    <dgm:pt modelId="{96A58C4A-2042-4B74-9E18-67C2E792852A}" type="parTrans" cxnId="{014905E0-64B7-4213-AC11-2CC16C54B65B}">
      <dgm:prSet/>
      <dgm:spPr/>
      <dgm:t>
        <a:bodyPr/>
        <a:lstStyle/>
        <a:p>
          <a:endParaRPr lang="en-GB"/>
        </a:p>
      </dgm:t>
    </dgm:pt>
    <dgm:pt modelId="{AC9405AE-41EE-4778-AECD-95019D1681B0}" type="sibTrans" cxnId="{014905E0-64B7-4213-AC11-2CC16C54B65B}">
      <dgm:prSet/>
      <dgm:spPr/>
      <dgm:t>
        <a:bodyPr/>
        <a:lstStyle/>
        <a:p>
          <a:endParaRPr lang="en-GB"/>
        </a:p>
      </dgm:t>
    </dgm:pt>
    <dgm:pt modelId="{0810310F-0DF8-4FC9-B34A-70AA516C805E}">
      <dgm:prSet phldrT="[Text]"/>
      <dgm:spPr/>
      <dgm:t>
        <a:bodyPr/>
        <a:lstStyle/>
        <a:p>
          <a:r>
            <a:rPr lang="en-GB" dirty="0"/>
            <a:t>Normalize and tokenize tweets.</a:t>
          </a:r>
        </a:p>
      </dgm:t>
    </dgm:pt>
    <dgm:pt modelId="{418AA6DD-A7DD-4697-9651-FA87EDB32B56}" type="parTrans" cxnId="{9DF8B513-50BE-49FC-B395-D56CAFF13245}">
      <dgm:prSet/>
      <dgm:spPr/>
      <dgm:t>
        <a:bodyPr/>
        <a:lstStyle/>
        <a:p>
          <a:endParaRPr lang="en-GB"/>
        </a:p>
      </dgm:t>
    </dgm:pt>
    <dgm:pt modelId="{A547D9C4-EA3F-477F-B339-AA404E338CF5}" type="sibTrans" cxnId="{9DF8B513-50BE-49FC-B395-D56CAFF13245}">
      <dgm:prSet/>
      <dgm:spPr/>
      <dgm:t>
        <a:bodyPr/>
        <a:lstStyle/>
        <a:p>
          <a:endParaRPr lang="en-GB"/>
        </a:p>
      </dgm:t>
    </dgm:pt>
    <dgm:pt modelId="{363C45A7-C419-4D20-9223-A2BDE25BCFF6}">
      <dgm:prSet phldrT="[Text]"/>
      <dgm:spPr/>
      <dgm:t>
        <a:bodyPr/>
        <a:lstStyle/>
        <a:p>
          <a:r>
            <a:rPr lang="en-GB" dirty="0"/>
            <a:t>Remove Arabic </a:t>
          </a:r>
          <a:r>
            <a:rPr lang="en-GB" dirty="0" err="1"/>
            <a:t>stopwords</a:t>
          </a:r>
          <a:r>
            <a:rPr lang="en-GB" dirty="0"/>
            <a:t>.</a:t>
          </a:r>
        </a:p>
      </dgm:t>
    </dgm:pt>
    <dgm:pt modelId="{E7BB95BC-571D-4A62-A369-D721DD8D08F8}" type="parTrans" cxnId="{BDFA0934-B7BE-4AFA-80DA-6C4B13ED9968}">
      <dgm:prSet/>
      <dgm:spPr/>
      <dgm:t>
        <a:bodyPr/>
        <a:lstStyle/>
        <a:p>
          <a:endParaRPr lang="en-GB"/>
        </a:p>
      </dgm:t>
    </dgm:pt>
    <dgm:pt modelId="{0587209C-A6A0-4E8C-B910-949F418DD945}" type="sibTrans" cxnId="{BDFA0934-B7BE-4AFA-80DA-6C4B13ED9968}">
      <dgm:prSet/>
      <dgm:spPr/>
      <dgm:t>
        <a:bodyPr/>
        <a:lstStyle/>
        <a:p>
          <a:endParaRPr lang="en-GB"/>
        </a:p>
      </dgm:t>
    </dgm:pt>
    <dgm:pt modelId="{521C40FB-68C8-424B-8C30-3B3B9EE0D3F7}" type="pres">
      <dgm:prSet presAssocID="{79913A3A-7856-44E3-9943-F0DB00591EA0}" presName="Name0" presStyleCnt="0">
        <dgm:presLayoutVars>
          <dgm:chMax val="11"/>
          <dgm:chPref val="11"/>
          <dgm:dir/>
          <dgm:resizeHandles/>
        </dgm:presLayoutVars>
      </dgm:prSet>
      <dgm:spPr/>
    </dgm:pt>
    <dgm:pt modelId="{033C0833-606C-4630-A155-5F1A12A7F347}" type="pres">
      <dgm:prSet presAssocID="{363C45A7-C419-4D20-9223-A2BDE25BCFF6}" presName="Accent4" presStyleCnt="0"/>
      <dgm:spPr/>
    </dgm:pt>
    <dgm:pt modelId="{A79AB96A-2A47-41F8-94AD-27C51DF00745}" type="pres">
      <dgm:prSet presAssocID="{363C45A7-C419-4D20-9223-A2BDE25BCFF6}" presName="Accent" presStyleLbl="node1" presStyleIdx="0" presStyleCnt="4"/>
      <dgm:spPr/>
    </dgm:pt>
    <dgm:pt modelId="{39D13CD2-2777-4D4D-91A5-B0D47EB2C347}" type="pres">
      <dgm:prSet presAssocID="{363C45A7-C419-4D20-9223-A2BDE25BCFF6}" presName="ParentBackground4" presStyleCnt="0"/>
      <dgm:spPr/>
    </dgm:pt>
    <dgm:pt modelId="{BD4C6F85-6216-4DF4-B421-98702419EF52}" type="pres">
      <dgm:prSet presAssocID="{363C45A7-C419-4D20-9223-A2BDE25BCFF6}" presName="ParentBackground" presStyleLbl="fgAcc1" presStyleIdx="0" presStyleCnt="4"/>
      <dgm:spPr/>
    </dgm:pt>
    <dgm:pt modelId="{2912FE21-95C1-4D71-97EE-27AE1E2C92B7}" type="pres">
      <dgm:prSet presAssocID="{363C45A7-C419-4D20-9223-A2BDE25BCFF6}" presName="Parent4" presStyleLbl="revTx" presStyleIdx="0" presStyleCnt="0">
        <dgm:presLayoutVars>
          <dgm:chMax val="1"/>
          <dgm:chPref val="1"/>
          <dgm:bulletEnabled val="1"/>
        </dgm:presLayoutVars>
      </dgm:prSet>
      <dgm:spPr/>
    </dgm:pt>
    <dgm:pt modelId="{B9F75E25-5BE0-4B77-ADDD-4594F0F85990}" type="pres">
      <dgm:prSet presAssocID="{0810310F-0DF8-4FC9-B34A-70AA516C805E}" presName="Accent3" presStyleCnt="0"/>
      <dgm:spPr/>
    </dgm:pt>
    <dgm:pt modelId="{4F8BBA91-8427-4D5C-927E-C9671EFDC42F}" type="pres">
      <dgm:prSet presAssocID="{0810310F-0DF8-4FC9-B34A-70AA516C805E}" presName="Accent" presStyleLbl="node1" presStyleIdx="1" presStyleCnt="4"/>
      <dgm:spPr/>
    </dgm:pt>
    <dgm:pt modelId="{1191FCE8-F2C9-48D2-B864-C583616F5056}" type="pres">
      <dgm:prSet presAssocID="{0810310F-0DF8-4FC9-B34A-70AA516C805E}" presName="ParentBackground3" presStyleCnt="0"/>
      <dgm:spPr/>
    </dgm:pt>
    <dgm:pt modelId="{71E4315D-6C7D-4E38-8AAA-DED31D5F1D79}" type="pres">
      <dgm:prSet presAssocID="{0810310F-0DF8-4FC9-B34A-70AA516C805E}" presName="ParentBackground" presStyleLbl="fgAcc1" presStyleIdx="1" presStyleCnt="4"/>
      <dgm:spPr/>
    </dgm:pt>
    <dgm:pt modelId="{1044A536-4522-44D4-ABCF-D1342F9A2A8F}" type="pres">
      <dgm:prSet presAssocID="{0810310F-0DF8-4FC9-B34A-70AA516C805E}" presName="Parent3" presStyleLbl="revTx" presStyleIdx="0" presStyleCnt="0">
        <dgm:presLayoutVars>
          <dgm:chMax val="1"/>
          <dgm:chPref val="1"/>
          <dgm:bulletEnabled val="1"/>
        </dgm:presLayoutVars>
      </dgm:prSet>
      <dgm:spPr/>
    </dgm:pt>
    <dgm:pt modelId="{F8EE07FF-A62D-44FF-9CF1-AF2D4F6DB844}" type="pres">
      <dgm:prSet presAssocID="{C59406D7-D8C1-4D89-BBC3-FB512A577C93}" presName="Accent2" presStyleCnt="0"/>
      <dgm:spPr/>
    </dgm:pt>
    <dgm:pt modelId="{E17A0566-A1C1-4DC3-9801-98E64F5949F0}" type="pres">
      <dgm:prSet presAssocID="{C59406D7-D8C1-4D89-BBC3-FB512A577C93}" presName="Accent" presStyleLbl="node1" presStyleIdx="2" presStyleCnt="4"/>
      <dgm:spPr/>
    </dgm:pt>
    <dgm:pt modelId="{8A3F436B-8B7F-4BCF-8B6C-8057B37BD022}" type="pres">
      <dgm:prSet presAssocID="{C59406D7-D8C1-4D89-BBC3-FB512A577C93}" presName="ParentBackground2" presStyleCnt="0"/>
      <dgm:spPr/>
    </dgm:pt>
    <dgm:pt modelId="{91CDA57A-3ED0-4D2B-883E-39D5E4B49D31}" type="pres">
      <dgm:prSet presAssocID="{C59406D7-D8C1-4D89-BBC3-FB512A577C93}" presName="ParentBackground" presStyleLbl="fgAcc1" presStyleIdx="2" presStyleCnt="4"/>
      <dgm:spPr/>
    </dgm:pt>
    <dgm:pt modelId="{9066886A-DCA5-47A2-866C-455C76DF4FC7}" type="pres">
      <dgm:prSet presAssocID="{C59406D7-D8C1-4D89-BBC3-FB512A577C93}" presName="Parent2" presStyleLbl="revTx" presStyleIdx="0" presStyleCnt="0">
        <dgm:presLayoutVars>
          <dgm:chMax val="1"/>
          <dgm:chPref val="1"/>
          <dgm:bulletEnabled val="1"/>
        </dgm:presLayoutVars>
      </dgm:prSet>
      <dgm:spPr/>
    </dgm:pt>
    <dgm:pt modelId="{F4DE8803-BFC3-4A3F-919E-884B2E3C599A}" type="pres">
      <dgm:prSet presAssocID="{7DFDDA02-CAEB-4DB6-A3A1-043EBC01D0AC}" presName="Accent1" presStyleCnt="0"/>
      <dgm:spPr/>
    </dgm:pt>
    <dgm:pt modelId="{E26FD1BF-71A3-46EC-8E9D-43193662EC6F}" type="pres">
      <dgm:prSet presAssocID="{7DFDDA02-CAEB-4DB6-A3A1-043EBC01D0AC}" presName="Accent" presStyleLbl="node1" presStyleIdx="3" presStyleCnt="4"/>
      <dgm:spPr/>
    </dgm:pt>
    <dgm:pt modelId="{194BF49D-B2B9-437F-B0F2-78C3EF62CB17}" type="pres">
      <dgm:prSet presAssocID="{7DFDDA02-CAEB-4DB6-A3A1-043EBC01D0AC}" presName="ParentBackground1" presStyleCnt="0"/>
      <dgm:spPr/>
    </dgm:pt>
    <dgm:pt modelId="{0333A679-F979-47FA-915D-1ECB9AF05C9E}" type="pres">
      <dgm:prSet presAssocID="{7DFDDA02-CAEB-4DB6-A3A1-043EBC01D0AC}" presName="ParentBackground" presStyleLbl="fgAcc1" presStyleIdx="3" presStyleCnt="4"/>
      <dgm:spPr/>
    </dgm:pt>
    <dgm:pt modelId="{C51B9A9B-88C6-4F63-9AD1-F4991CBF6E11}" type="pres">
      <dgm:prSet presAssocID="{7DFDDA02-CAEB-4DB6-A3A1-043EBC01D0AC}" presName="Parent1" presStyleLbl="revTx" presStyleIdx="0" presStyleCnt="0">
        <dgm:presLayoutVars>
          <dgm:chMax val="1"/>
          <dgm:chPref val="1"/>
          <dgm:bulletEnabled val="1"/>
        </dgm:presLayoutVars>
      </dgm:prSet>
      <dgm:spPr/>
    </dgm:pt>
  </dgm:ptLst>
  <dgm:cxnLst>
    <dgm:cxn modelId="{9DF8B513-50BE-49FC-B395-D56CAFF13245}" srcId="{79913A3A-7856-44E3-9943-F0DB00591EA0}" destId="{0810310F-0DF8-4FC9-B34A-70AA516C805E}" srcOrd="2" destOrd="0" parTransId="{418AA6DD-A7DD-4697-9651-FA87EDB32B56}" sibTransId="{A547D9C4-EA3F-477F-B339-AA404E338CF5}"/>
    <dgm:cxn modelId="{BDFA0934-B7BE-4AFA-80DA-6C4B13ED9968}" srcId="{79913A3A-7856-44E3-9943-F0DB00591EA0}" destId="{363C45A7-C419-4D20-9223-A2BDE25BCFF6}" srcOrd="3" destOrd="0" parTransId="{E7BB95BC-571D-4A62-A369-D721DD8D08F8}" sibTransId="{0587209C-A6A0-4E8C-B910-949F418DD945}"/>
    <dgm:cxn modelId="{3457943C-A3F9-4F1E-8236-60AA7A1659F2}" type="presOf" srcId="{0810310F-0DF8-4FC9-B34A-70AA516C805E}" destId="{1044A536-4522-44D4-ABCF-D1342F9A2A8F}" srcOrd="1" destOrd="0" presId="urn:microsoft.com/office/officeart/2011/layout/CircleProcess"/>
    <dgm:cxn modelId="{BDCB105E-390F-41C4-9D23-AC11947297D6}" type="presOf" srcId="{C59406D7-D8C1-4D89-BBC3-FB512A577C93}" destId="{9066886A-DCA5-47A2-866C-455C76DF4FC7}" srcOrd="1" destOrd="0" presId="urn:microsoft.com/office/officeart/2011/layout/CircleProcess"/>
    <dgm:cxn modelId="{19BBC94E-F62E-45D0-9BB2-2DE361563FD9}" type="presOf" srcId="{79913A3A-7856-44E3-9943-F0DB00591EA0}" destId="{521C40FB-68C8-424B-8C30-3B3B9EE0D3F7}" srcOrd="0" destOrd="0" presId="urn:microsoft.com/office/officeart/2011/layout/CircleProcess"/>
    <dgm:cxn modelId="{A2F2DF76-ABF3-460C-9A77-DB5F0F0E06DC}" type="presOf" srcId="{C59406D7-D8C1-4D89-BBC3-FB512A577C93}" destId="{91CDA57A-3ED0-4D2B-883E-39D5E4B49D31}" srcOrd="0" destOrd="0" presId="urn:microsoft.com/office/officeart/2011/layout/CircleProcess"/>
    <dgm:cxn modelId="{4CF55977-DEA7-405A-97CC-F8141EBE611D}" type="presOf" srcId="{0810310F-0DF8-4FC9-B34A-70AA516C805E}" destId="{71E4315D-6C7D-4E38-8AAA-DED31D5F1D79}" srcOrd="0" destOrd="0" presId="urn:microsoft.com/office/officeart/2011/layout/CircleProcess"/>
    <dgm:cxn modelId="{5C28799C-84FE-4A4C-BF45-A77E7694104A}" srcId="{79913A3A-7856-44E3-9943-F0DB00591EA0}" destId="{7DFDDA02-CAEB-4DB6-A3A1-043EBC01D0AC}" srcOrd="0" destOrd="0" parTransId="{D3207D5B-BD98-4192-9172-8C40240B4B67}" sibTransId="{2C3D9DFE-DAF1-4057-85D5-E0FD51AECC89}"/>
    <dgm:cxn modelId="{0042DED1-EE90-4137-AC60-E37E354D0CFA}" type="presOf" srcId="{363C45A7-C419-4D20-9223-A2BDE25BCFF6}" destId="{BD4C6F85-6216-4DF4-B421-98702419EF52}" srcOrd="0" destOrd="0" presId="urn:microsoft.com/office/officeart/2011/layout/CircleProcess"/>
    <dgm:cxn modelId="{63AD96D2-8EE7-400E-AB4D-5070C0C1288F}" type="presOf" srcId="{363C45A7-C419-4D20-9223-A2BDE25BCFF6}" destId="{2912FE21-95C1-4D71-97EE-27AE1E2C92B7}" srcOrd="1" destOrd="0" presId="urn:microsoft.com/office/officeart/2011/layout/CircleProcess"/>
    <dgm:cxn modelId="{7263A0D4-DB1B-4076-ADCF-D65FB1373A05}" type="presOf" srcId="{7DFDDA02-CAEB-4DB6-A3A1-043EBC01D0AC}" destId="{C51B9A9B-88C6-4F63-9AD1-F4991CBF6E11}" srcOrd="1" destOrd="0" presId="urn:microsoft.com/office/officeart/2011/layout/CircleProcess"/>
    <dgm:cxn modelId="{014905E0-64B7-4213-AC11-2CC16C54B65B}" srcId="{79913A3A-7856-44E3-9943-F0DB00591EA0}" destId="{C59406D7-D8C1-4D89-BBC3-FB512A577C93}" srcOrd="1" destOrd="0" parTransId="{96A58C4A-2042-4B74-9E18-67C2E792852A}" sibTransId="{AC9405AE-41EE-4778-AECD-95019D1681B0}"/>
    <dgm:cxn modelId="{10B2F7E5-DFE3-4F6A-AAE7-51CDBA4359F1}" type="presOf" srcId="{7DFDDA02-CAEB-4DB6-A3A1-043EBC01D0AC}" destId="{0333A679-F979-47FA-915D-1ECB9AF05C9E}" srcOrd="0" destOrd="0" presId="urn:microsoft.com/office/officeart/2011/layout/CircleProcess"/>
    <dgm:cxn modelId="{EB067368-ACC3-48B1-9578-6207CBB223D2}" type="presParOf" srcId="{521C40FB-68C8-424B-8C30-3B3B9EE0D3F7}" destId="{033C0833-606C-4630-A155-5F1A12A7F347}" srcOrd="0" destOrd="0" presId="urn:microsoft.com/office/officeart/2011/layout/CircleProcess"/>
    <dgm:cxn modelId="{863C0E6E-101C-4730-A9F0-4DC8087E4766}" type="presParOf" srcId="{033C0833-606C-4630-A155-5F1A12A7F347}" destId="{A79AB96A-2A47-41F8-94AD-27C51DF00745}" srcOrd="0" destOrd="0" presId="urn:microsoft.com/office/officeart/2011/layout/CircleProcess"/>
    <dgm:cxn modelId="{9D91F7E9-8467-4669-ACBA-9F8DC363E1A2}" type="presParOf" srcId="{521C40FB-68C8-424B-8C30-3B3B9EE0D3F7}" destId="{39D13CD2-2777-4D4D-91A5-B0D47EB2C347}" srcOrd="1" destOrd="0" presId="urn:microsoft.com/office/officeart/2011/layout/CircleProcess"/>
    <dgm:cxn modelId="{85B4F981-C283-4987-9B68-ECD5064768D3}" type="presParOf" srcId="{39D13CD2-2777-4D4D-91A5-B0D47EB2C347}" destId="{BD4C6F85-6216-4DF4-B421-98702419EF52}" srcOrd="0" destOrd="0" presId="urn:microsoft.com/office/officeart/2011/layout/CircleProcess"/>
    <dgm:cxn modelId="{EDD8BE2F-A329-4870-8899-27CA27F5E48C}" type="presParOf" srcId="{521C40FB-68C8-424B-8C30-3B3B9EE0D3F7}" destId="{2912FE21-95C1-4D71-97EE-27AE1E2C92B7}" srcOrd="2" destOrd="0" presId="urn:microsoft.com/office/officeart/2011/layout/CircleProcess"/>
    <dgm:cxn modelId="{72D244A9-9512-42D6-A9E8-E2A30472B481}" type="presParOf" srcId="{521C40FB-68C8-424B-8C30-3B3B9EE0D3F7}" destId="{B9F75E25-5BE0-4B77-ADDD-4594F0F85990}" srcOrd="3" destOrd="0" presId="urn:microsoft.com/office/officeart/2011/layout/CircleProcess"/>
    <dgm:cxn modelId="{56B1E218-58E9-4C34-AAC2-BE24657D9E99}" type="presParOf" srcId="{B9F75E25-5BE0-4B77-ADDD-4594F0F85990}" destId="{4F8BBA91-8427-4D5C-927E-C9671EFDC42F}" srcOrd="0" destOrd="0" presId="urn:microsoft.com/office/officeart/2011/layout/CircleProcess"/>
    <dgm:cxn modelId="{7686C5D0-1445-485C-95F4-9DBA7FFF231A}" type="presParOf" srcId="{521C40FB-68C8-424B-8C30-3B3B9EE0D3F7}" destId="{1191FCE8-F2C9-48D2-B864-C583616F5056}" srcOrd="4" destOrd="0" presId="urn:microsoft.com/office/officeart/2011/layout/CircleProcess"/>
    <dgm:cxn modelId="{7C46C1A1-72F7-46A2-912E-B30AD0190573}" type="presParOf" srcId="{1191FCE8-F2C9-48D2-B864-C583616F5056}" destId="{71E4315D-6C7D-4E38-8AAA-DED31D5F1D79}" srcOrd="0" destOrd="0" presId="urn:microsoft.com/office/officeart/2011/layout/CircleProcess"/>
    <dgm:cxn modelId="{59629AE2-A974-4963-B5B5-5B17F60ADFC0}" type="presParOf" srcId="{521C40FB-68C8-424B-8C30-3B3B9EE0D3F7}" destId="{1044A536-4522-44D4-ABCF-D1342F9A2A8F}" srcOrd="5" destOrd="0" presId="urn:microsoft.com/office/officeart/2011/layout/CircleProcess"/>
    <dgm:cxn modelId="{E8B7F424-5D6E-4387-9842-CF5E439332C2}" type="presParOf" srcId="{521C40FB-68C8-424B-8C30-3B3B9EE0D3F7}" destId="{F8EE07FF-A62D-44FF-9CF1-AF2D4F6DB844}" srcOrd="6" destOrd="0" presId="urn:microsoft.com/office/officeart/2011/layout/CircleProcess"/>
    <dgm:cxn modelId="{0D0EE1B1-226E-4634-A633-A9512854B3AC}" type="presParOf" srcId="{F8EE07FF-A62D-44FF-9CF1-AF2D4F6DB844}" destId="{E17A0566-A1C1-4DC3-9801-98E64F5949F0}" srcOrd="0" destOrd="0" presId="urn:microsoft.com/office/officeart/2011/layout/CircleProcess"/>
    <dgm:cxn modelId="{5BF3DB7B-F15A-47FF-A1EF-035F78A75C3D}" type="presParOf" srcId="{521C40FB-68C8-424B-8C30-3B3B9EE0D3F7}" destId="{8A3F436B-8B7F-4BCF-8B6C-8057B37BD022}" srcOrd="7" destOrd="0" presId="urn:microsoft.com/office/officeart/2011/layout/CircleProcess"/>
    <dgm:cxn modelId="{0F0DB227-22B9-4131-AC1E-946CD6B9B6F5}" type="presParOf" srcId="{8A3F436B-8B7F-4BCF-8B6C-8057B37BD022}" destId="{91CDA57A-3ED0-4D2B-883E-39D5E4B49D31}" srcOrd="0" destOrd="0" presId="urn:microsoft.com/office/officeart/2011/layout/CircleProcess"/>
    <dgm:cxn modelId="{D73C0345-BAF3-40D2-A758-711FAEE0C448}" type="presParOf" srcId="{521C40FB-68C8-424B-8C30-3B3B9EE0D3F7}" destId="{9066886A-DCA5-47A2-866C-455C76DF4FC7}" srcOrd="8" destOrd="0" presId="urn:microsoft.com/office/officeart/2011/layout/CircleProcess"/>
    <dgm:cxn modelId="{31E5F444-ACA5-4221-8192-62F6D522DEC3}" type="presParOf" srcId="{521C40FB-68C8-424B-8C30-3B3B9EE0D3F7}" destId="{F4DE8803-BFC3-4A3F-919E-884B2E3C599A}" srcOrd="9" destOrd="0" presId="urn:microsoft.com/office/officeart/2011/layout/CircleProcess"/>
    <dgm:cxn modelId="{BE02E427-7757-40C3-8493-63D0967F4D49}" type="presParOf" srcId="{F4DE8803-BFC3-4A3F-919E-884B2E3C599A}" destId="{E26FD1BF-71A3-46EC-8E9D-43193662EC6F}" srcOrd="0" destOrd="0" presId="urn:microsoft.com/office/officeart/2011/layout/CircleProcess"/>
    <dgm:cxn modelId="{39D02606-E054-43B3-8A7D-DBD51F4E89E0}" type="presParOf" srcId="{521C40FB-68C8-424B-8C30-3B3B9EE0D3F7}" destId="{194BF49D-B2B9-437F-B0F2-78C3EF62CB17}" srcOrd="10" destOrd="0" presId="urn:microsoft.com/office/officeart/2011/layout/CircleProcess"/>
    <dgm:cxn modelId="{95ECC5A3-4C20-4BE3-B833-E88ACD21FC37}" type="presParOf" srcId="{194BF49D-B2B9-437F-B0F2-78C3EF62CB17}" destId="{0333A679-F979-47FA-915D-1ECB9AF05C9E}" srcOrd="0" destOrd="0" presId="urn:microsoft.com/office/officeart/2011/layout/CircleProcess"/>
    <dgm:cxn modelId="{9FEE6C8C-1F13-4C64-839F-67D256CD5AFB}" type="presParOf" srcId="{521C40FB-68C8-424B-8C30-3B3B9EE0D3F7}" destId="{C51B9A9B-88C6-4F63-9AD1-F4991CBF6E11}" srcOrd="11"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CF042A-C19C-48F5-A790-A416AAB64055}"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27230180-2017-4C28-8420-0F8C19FB7D21}">
      <dgm:prSet phldrT="[Text]"/>
      <dgm:spPr/>
      <dgm:t>
        <a:bodyPr/>
        <a:lstStyle/>
        <a:p>
          <a:r>
            <a:rPr lang="en-GB" dirty="0"/>
            <a:t>To better understand the topics discussed in the corpus</a:t>
          </a:r>
        </a:p>
      </dgm:t>
    </dgm:pt>
    <dgm:pt modelId="{644C1041-E6FA-4125-932D-B2341B9F2365}" type="parTrans" cxnId="{A5877D2C-24C0-4662-AA09-133F177D3998}">
      <dgm:prSet/>
      <dgm:spPr/>
      <dgm:t>
        <a:bodyPr/>
        <a:lstStyle/>
        <a:p>
          <a:endParaRPr lang="en-GB"/>
        </a:p>
      </dgm:t>
    </dgm:pt>
    <dgm:pt modelId="{AC5BEE85-503C-44F2-B311-A0D8B8C9483C}" type="sibTrans" cxnId="{A5877D2C-24C0-4662-AA09-133F177D3998}">
      <dgm:prSet/>
      <dgm:spPr/>
      <dgm:t>
        <a:bodyPr/>
        <a:lstStyle/>
        <a:p>
          <a:endParaRPr lang="en-GB"/>
        </a:p>
      </dgm:t>
    </dgm:pt>
    <dgm:pt modelId="{8EA29126-522D-4D9C-B1D6-CCB574DE4405}">
      <dgm:prSet phldrT="[Text]"/>
      <dgm:spPr/>
      <dgm:t>
        <a:bodyPr/>
        <a:lstStyle/>
        <a:p>
          <a:r>
            <a:rPr lang="en-GB" dirty="0"/>
            <a:t>We carried out a cluster analysis</a:t>
          </a:r>
        </a:p>
      </dgm:t>
    </dgm:pt>
    <dgm:pt modelId="{0C386E25-A524-486E-9CFF-7696A98C44E3}" type="parTrans" cxnId="{67D01612-8D8B-49EC-8D48-4F578F5ED9D8}">
      <dgm:prSet/>
      <dgm:spPr/>
      <dgm:t>
        <a:bodyPr/>
        <a:lstStyle/>
        <a:p>
          <a:endParaRPr lang="en-GB"/>
        </a:p>
      </dgm:t>
    </dgm:pt>
    <dgm:pt modelId="{20915C20-3CB3-40B7-A595-DD3EE803ADD3}" type="sibTrans" cxnId="{67D01612-8D8B-49EC-8D48-4F578F5ED9D8}">
      <dgm:prSet/>
      <dgm:spPr/>
      <dgm:t>
        <a:bodyPr/>
        <a:lstStyle/>
        <a:p>
          <a:endParaRPr lang="en-GB"/>
        </a:p>
      </dgm:t>
    </dgm:pt>
    <dgm:pt modelId="{6BE47556-E882-4C64-AEF3-A0CF97EA4921}">
      <dgm:prSet phldrT="[Text]"/>
      <dgm:spPr/>
      <dgm:t>
        <a:bodyPr/>
        <a:lstStyle/>
        <a:p>
          <a:r>
            <a:rPr lang="en-GB" dirty="0"/>
            <a:t>To detect rumours</a:t>
          </a:r>
        </a:p>
      </dgm:t>
    </dgm:pt>
    <dgm:pt modelId="{F2A7440A-14B9-49C5-BB89-BB9545F88B38}" type="parTrans" cxnId="{88FD3BC2-741F-4F1F-9E96-72EF154B2CD9}">
      <dgm:prSet/>
      <dgm:spPr/>
      <dgm:t>
        <a:bodyPr/>
        <a:lstStyle/>
        <a:p>
          <a:endParaRPr lang="en-GB"/>
        </a:p>
      </dgm:t>
    </dgm:pt>
    <dgm:pt modelId="{37B7CA03-4F42-417D-9F9D-B05D25346286}" type="sibTrans" cxnId="{88FD3BC2-741F-4F1F-9E96-72EF154B2CD9}">
      <dgm:prSet/>
      <dgm:spPr/>
      <dgm:t>
        <a:bodyPr/>
        <a:lstStyle/>
        <a:p>
          <a:endParaRPr lang="en-GB"/>
        </a:p>
      </dgm:t>
    </dgm:pt>
    <dgm:pt modelId="{2C2AA1AA-13D0-43BB-AD03-77D27B8F7289}">
      <dgm:prSet phldrT="[Text]"/>
      <dgm:spPr/>
      <dgm:t>
        <a:bodyPr/>
        <a:lstStyle/>
        <a:p>
          <a:pPr rtl="0"/>
          <a:r>
            <a:rPr lang="en-GB" dirty="0"/>
            <a:t>We took a sample of the corpus, then </a:t>
          </a:r>
          <a:r>
            <a:rPr lang="en-GB" dirty="0">
              <a:latin typeface="Trebuchet MS" panose="020B0603020202020204"/>
            </a:rPr>
            <a:t>classified</a:t>
          </a:r>
          <a:r>
            <a:rPr lang="en-GB" dirty="0"/>
            <a:t> </a:t>
          </a:r>
          <a:r>
            <a:rPr lang="en-GB" dirty="0">
              <a:latin typeface="Trebuchet MS" panose="020B0603020202020204"/>
            </a:rPr>
            <a:t>the tweets </a:t>
          </a:r>
          <a:endParaRPr lang="en-GB" dirty="0"/>
        </a:p>
      </dgm:t>
    </dgm:pt>
    <dgm:pt modelId="{AB750B5A-32B0-4BAE-A84C-F1E2C023928D}" type="parTrans" cxnId="{9580C145-AB25-47BE-A7E6-92A753D04C37}">
      <dgm:prSet/>
      <dgm:spPr/>
      <dgm:t>
        <a:bodyPr/>
        <a:lstStyle/>
        <a:p>
          <a:endParaRPr lang="en-GB"/>
        </a:p>
      </dgm:t>
    </dgm:pt>
    <dgm:pt modelId="{77301058-87A4-4C4D-946D-ACF91D8ADDA6}" type="sibTrans" cxnId="{9580C145-AB25-47BE-A7E6-92A753D04C37}">
      <dgm:prSet/>
      <dgm:spPr/>
      <dgm:t>
        <a:bodyPr/>
        <a:lstStyle/>
        <a:p>
          <a:endParaRPr lang="en-GB"/>
        </a:p>
      </dgm:t>
    </dgm:pt>
    <dgm:pt modelId="{05A129C1-A41D-46FB-994C-467CC88DBA8B}">
      <dgm:prSet phldrT="[Text]"/>
      <dgm:spPr/>
      <dgm:t>
        <a:bodyPr/>
        <a:lstStyle/>
        <a:p>
          <a:r>
            <a:rPr lang="en-GB" dirty="0"/>
            <a:t>To determine the veracity of the tweets.</a:t>
          </a:r>
        </a:p>
      </dgm:t>
    </dgm:pt>
    <dgm:pt modelId="{E8AF80E9-E61F-487A-87EF-6BD72675B280}" type="parTrans" cxnId="{53500934-19E5-4C39-A47D-0ED3EE950DFE}">
      <dgm:prSet/>
      <dgm:spPr/>
      <dgm:t>
        <a:bodyPr/>
        <a:lstStyle/>
        <a:p>
          <a:endParaRPr lang="en-GB"/>
        </a:p>
      </dgm:t>
    </dgm:pt>
    <dgm:pt modelId="{41468054-5286-4C99-A0B7-7F5B41BC7FC3}" type="sibTrans" cxnId="{53500934-19E5-4C39-A47D-0ED3EE950DFE}">
      <dgm:prSet/>
      <dgm:spPr/>
      <dgm:t>
        <a:bodyPr/>
        <a:lstStyle/>
        <a:p>
          <a:endParaRPr lang="en-GB"/>
        </a:p>
      </dgm:t>
    </dgm:pt>
    <dgm:pt modelId="{DA97EA95-0576-452F-9EFE-9E1E03EB68AB}">
      <dgm:prSet phldrT="[Text]" custT="1"/>
      <dgm:spPr/>
      <dgm:t>
        <a:bodyPr/>
        <a:lstStyle/>
        <a:p>
          <a:r>
            <a:rPr lang="en-GB" sz="1600" dirty="0"/>
            <a:t>We extended our previous work to classify the source of tweets into five types of Twitter users</a:t>
          </a:r>
        </a:p>
      </dgm:t>
    </dgm:pt>
    <dgm:pt modelId="{A44B06C0-D3F0-4CEA-8A0B-105B89B97737}" type="parTrans" cxnId="{DE08161F-C6F0-4003-89C4-D76EB8636FBD}">
      <dgm:prSet/>
      <dgm:spPr/>
      <dgm:t>
        <a:bodyPr/>
        <a:lstStyle/>
        <a:p>
          <a:endParaRPr lang="en-GB"/>
        </a:p>
      </dgm:t>
    </dgm:pt>
    <dgm:pt modelId="{0D852C08-51C6-4877-9717-0E3CD7B74DFA}" type="sibTrans" cxnId="{DE08161F-C6F0-4003-89C4-D76EB8636FBD}">
      <dgm:prSet/>
      <dgm:spPr/>
      <dgm:t>
        <a:bodyPr/>
        <a:lstStyle/>
        <a:p>
          <a:endParaRPr lang="en-GB"/>
        </a:p>
      </dgm:t>
    </dgm:pt>
    <dgm:pt modelId="{4975D41C-C6A6-451B-9954-EC62728EA346}" type="pres">
      <dgm:prSet presAssocID="{FBCF042A-C19C-48F5-A790-A416AAB64055}" presName="Name0" presStyleCnt="0">
        <dgm:presLayoutVars>
          <dgm:chPref val="3"/>
          <dgm:dir/>
          <dgm:animLvl val="lvl"/>
          <dgm:resizeHandles/>
        </dgm:presLayoutVars>
      </dgm:prSet>
      <dgm:spPr/>
    </dgm:pt>
    <dgm:pt modelId="{CDC12DE1-A1C4-4B1C-884D-F9682D8012D5}" type="pres">
      <dgm:prSet presAssocID="{27230180-2017-4C28-8420-0F8C19FB7D21}" presName="horFlow" presStyleCnt="0"/>
      <dgm:spPr/>
    </dgm:pt>
    <dgm:pt modelId="{BDCB1390-A6AB-4206-94AA-65F6E5B230D6}" type="pres">
      <dgm:prSet presAssocID="{27230180-2017-4C28-8420-0F8C19FB7D21}" presName="bigChev" presStyleLbl="node1" presStyleIdx="0" presStyleCnt="3"/>
      <dgm:spPr/>
    </dgm:pt>
    <dgm:pt modelId="{8509E976-9EB4-493B-BAFB-0EB0DBC611AD}" type="pres">
      <dgm:prSet presAssocID="{0C386E25-A524-486E-9CFF-7696A98C44E3}" presName="parTrans" presStyleCnt="0"/>
      <dgm:spPr/>
    </dgm:pt>
    <dgm:pt modelId="{4ECD2F42-28F3-4DF0-B168-1573096CCD94}" type="pres">
      <dgm:prSet presAssocID="{8EA29126-522D-4D9C-B1D6-CCB574DE4405}" presName="node" presStyleLbl="alignAccFollowNode1" presStyleIdx="0" presStyleCnt="3" custScaleX="160331">
        <dgm:presLayoutVars>
          <dgm:bulletEnabled val="1"/>
        </dgm:presLayoutVars>
      </dgm:prSet>
      <dgm:spPr/>
    </dgm:pt>
    <dgm:pt modelId="{A856C2DC-A1DC-489E-A911-89E249B2F805}" type="pres">
      <dgm:prSet presAssocID="{27230180-2017-4C28-8420-0F8C19FB7D21}" presName="vSp" presStyleCnt="0"/>
      <dgm:spPr/>
    </dgm:pt>
    <dgm:pt modelId="{2E869DCE-2C5B-4CE3-ADA7-663C1C49BA46}" type="pres">
      <dgm:prSet presAssocID="{6BE47556-E882-4C64-AEF3-A0CF97EA4921}" presName="horFlow" presStyleCnt="0"/>
      <dgm:spPr/>
    </dgm:pt>
    <dgm:pt modelId="{86FED237-A6C2-4F44-B39E-DA1AB51A4791}" type="pres">
      <dgm:prSet presAssocID="{6BE47556-E882-4C64-AEF3-A0CF97EA4921}" presName="bigChev" presStyleLbl="node1" presStyleIdx="1" presStyleCnt="3"/>
      <dgm:spPr/>
    </dgm:pt>
    <dgm:pt modelId="{AB986D48-2317-4A09-91D4-44B6A7CFE663}" type="pres">
      <dgm:prSet presAssocID="{AB750B5A-32B0-4BAE-A84C-F1E2C023928D}" presName="parTrans" presStyleCnt="0"/>
      <dgm:spPr/>
    </dgm:pt>
    <dgm:pt modelId="{5D64E4BA-99C0-44AD-B463-5F0F72555A54}" type="pres">
      <dgm:prSet presAssocID="{2C2AA1AA-13D0-43BB-AD03-77D27B8F7289}" presName="node" presStyleLbl="alignAccFollowNode1" presStyleIdx="1" presStyleCnt="3" custScaleX="159420">
        <dgm:presLayoutVars>
          <dgm:bulletEnabled val="1"/>
        </dgm:presLayoutVars>
      </dgm:prSet>
      <dgm:spPr/>
    </dgm:pt>
    <dgm:pt modelId="{FE10EABB-1854-4226-9A26-AD080E8EC888}" type="pres">
      <dgm:prSet presAssocID="{6BE47556-E882-4C64-AEF3-A0CF97EA4921}" presName="vSp" presStyleCnt="0"/>
      <dgm:spPr/>
    </dgm:pt>
    <dgm:pt modelId="{886F2B9F-C1CB-49AC-8327-919A158F7DC7}" type="pres">
      <dgm:prSet presAssocID="{05A129C1-A41D-46FB-994C-467CC88DBA8B}" presName="horFlow" presStyleCnt="0"/>
      <dgm:spPr/>
    </dgm:pt>
    <dgm:pt modelId="{019AB1C7-0A68-4D18-9F6F-17AD47ED58FB}" type="pres">
      <dgm:prSet presAssocID="{05A129C1-A41D-46FB-994C-467CC88DBA8B}" presName="bigChev" presStyleLbl="node1" presStyleIdx="2" presStyleCnt="3"/>
      <dgm:spPr/>
    </dgm:pt>
    <dgm:pt modelId="{8E24453A-9D60-4219-8238-ACB789136E41}" type="pres">
      <dgm:prSet presAssocID="{A44B06C0-D3F0-4CEA-8A0B-105B89B97737}" presName="parTrans" presStyleCnt="0"/>
      <dgm:spPr/>
    </dgm:pt>
    <dgm:pt modelId="{57D9D1E3-250A-4052-83AD-77DBADB095AD}" type="pres">
      <dgm:prSet presAssocID="{DA97EA95-0576-452F-9EFE-9E1E03EB68AB}" presName="node" presStyleLbl="alignAccFollowNode1" presStyleIdx="2" presStyleCnt="3" custScaleX="162154">
        <dgm:presLayoutVars>
          <dgm:bulletEnabled val="1"/>
        </dgm:presLayoutVars>
      </dgm:prSet>
      <dgm:spPr/>
    </dgm:pt>
  </dgm:ptLst>
  <dgm:cxnLst>
    <dgm:cxn modelId="{C28C650F-4D2C-4258-9D71-0FB37F3F0F3D}" type="presOf" srcId="{8EA29126-522D-4D9C-B1D6-CCB574DE4405}" destId="{4ECD2F42-28F3-4DF0-B168-1573096CCD94}" srcOrd="0" destOrd="0" presId="urn:microsoft.com/office/officeart/2005/8/layout/lProcess3"/>
    <dgm:cxn modelId="{67D01612-8D8B-49EC-8D48-4F578F5ED9D8}" srcId="{27230180-2017-4C28-8420-0F8C19FB7D21}" destId="{8EA29126-522D-4D9C-B1D6-CCB574DE4405}" srcOrd="0" destOrd="0" parTransId="{0C386E25-A524-486E-9CFF-7696A98C44E3}" sibTransId="{20915C20-3CB3-40B7-A595-DD3EE803ADD3}"/>
    <dgm:cxn modelId="{DE08161F-C6F0-4003-89C4-D76EB8636FBD}" srcId="{05A129C1-A41D-46FB-994C-467CC88DBA8B}" destId="{DA97EA95-0576-452F-9EFE-9E1E03EB68AB}" srcOrd="0" destOrd="0" parTransId="{A44B06C0-D3F0-4CEA-8A0B-105B89B97737}" sibTransId="{0D852C08-51C6-4877-9717-0E3CD7B74DFA}"/>
    <dgm:cxn modelId="{A5877D2C-24C0-4662-AA09-133F177D3998}" srcId="{FBCF042A-C19C-48F5-A790-A416AAB64055}" destId="{27230180-2017-4C28-8420-0F8C19FB7D21}" srcOrd="0" destOrd="0" parTransId="{644C1041-E6FA-4125-932D-B2341B9F2365}" sibTransId="{AC5BEE85-503C-44F2-B311-A0D8B8C9483C}"/>
    <dgm:cxn modelId="{53500934-19E5-4C39-A47D-0ED3EE950DFE}" srcId="{FBCF042A-C19C-48F5-A790-A416AAB64055}" destId="{05A129C1-A41D-46FB-994C-467CC88DBA8B}" srcOrd="2" destOrd="0" parTransId="{E8AF80E9-E61F-487A-87EF-6BD72675B280}" sibTransId="{41468054-5286-4C99-A0B7-7F5B41BC7FC3}"/>
    <dgm:cxn modelId="{06C67044-4AD4-4DD2-AD5F-12E71C66EA89}" type="presOf" srcId="{2C2AA1AA-13D0-43BB-AD03-77D27B8F7289}" destId="{5D64E4BA-99C0-44AD-B463-5F0F72555A54}" srcOrd="0" destOrd="0" presId="urn:microsoft.com/office/officeart/2005/8/layout/lProcess3"/>
    <dgm:cxn modelId="{2F219465-33AD-4710-B782-7B869B66AA80}" type="presOf" srcId="{27230180-2017-4C28-8420-0F8C19FB7D21}" destId="{BDCB1390-A6AB-4206-94AA-65F6E5B230D6}" srcOrd="0" destOrd="0" presId="urn:microsoft.com/office/officeart/2005/8/layout/lProcess3"/>
    <dgm:cxn modelId="{9580C145-AB25-47BE-A7E6-92A753D04C37}" srcId="{6BE47556-E882-4C64-AEF3-A0CF97EA4921}" destId="{2C2AA1AA-13D0-43BB-AD03-77D27B8F7289}" srcOrd="0" destOrd="0" parTransId="{AB750B5A-32B0-4BAE-A84C-F1E2C023928D}" sibTransId="{77301058-87A4-4C4D-946D-ACF91D8ADDA6}"/>
    <dgm:cxn modelId="{2E520E48-9FEB-4B0B-A591-72B7B0F8F5E2}" type="presOf" srcId="{05A129C1-A41D-46FB-994C-467CC88DBA8B}" destId="{019AB1C7-0A68-4D18-9F6F-17AD47ED58FB}" srcOrd="0" destOrd="0" presId="urn:microsoft.com/office/officeart/2005/8/layout/lProcess3"/>
    <dgm:cxn modelId="{D3B6E44F-FFAE-493A-ACD2-6A73915E3767}" type="presOf" srcId="{6BE47556-E882-4C64-AEF3-A0CF97EA4921}" destId="{86FED237-A6C2-4F44-B39E-DA1AB51A4791}" srcOrd="0" destOrd="0" presId="urn:microsoft.com/office/officeart/2005/8/layout/lProcess3"/>
    <dgm:cxn modelId="{66056F95-07E0-4274-924A-34B830065BF0}" type="presOf" srcId="{DA97EA95-0576-452F-9EFE-9E1E03EB68AB}" destId="{57D9D1E3-250A-4052-83AD-77DBADB095AD}" srcOrd="0" destOrd="0" presId="urn:microsoft.com/office/officeart/2005/8/layout/lProcess3"/>
    <dgm:cxn modelId="{1B0B9698-6545-4BFF-AE17-9E7D028A46CF}" type="presOf" srcId="{FBCF042A-C19C-48F5-A790-A416AAB64055}" destId="{4975D41C-C6A6-451B-9954-EC62728EA346}" srcOrd="0" destOrd="0" presId="urn:microsoft.com/office/officeart/2005/8/layout/lProcess3"/>
    <dgm:cxn modelId="{88FD3BC2-741F-4F1F-9E96-72EF154B2CD9}" srcId="{FBCF042A-C19C-48F5-A790-A416AAB64055}" destId="{6BE47556-E882-4C64-AEF3-A0CF97EA4921}" srcOrd="1" destOrd="0" parTransId="{F2A7440A-14B9-49C5-BB89-BB9545F88B38}" sibTransId="{37B7CA03-4F42-417D-9F9D-B05D25346286}"/>
    <dgm:cxn modelId="{7EA4FD98-AE40-40B9-B8A5-D1A6B521CAFA}" type="presParOf" srcId="{4975D41C-C6A6-451B-9954-EC62728EA346}" destId="{CDC12DE1-A1C4-4B1C-884D-F9682D8012D5}" srcOrd="0" destOrd="0" presId="urn:microsoft.com/office/officeart/2005/8/layout/lProcess3"/>
    <dgm:cxn modelId="{B95E0970-D6F7-4398-9814-6EC37B76747B}" type="presParOf" srcId="{CDC12DE1-A1C4-4B1C-884D-F9682D8012D5}" destId="{BDCB1390-A6AB-4206-94AA-65F6E5B230D6}" srcOrd="0" destOrd="0" presId="urn:microsoft.com/office/officeart/2005/8/layout/lProcess3"/>
    <dgm:cxn modelId="{51F41186-7BC9-44C7-8EDB-C5A3056ED325}" type="presParOf" srcId="{CDC12DE1-A1C4-4B1C-884D-F9682D8012D5}" destId="{8509E976-9EB4-493B-BAFB-0EB0DBC611AD}" srcOrd="1" destOrd="0" presId="urn:microsoft.com/office/officeart/2005/8/layout/lProcess3"/>
    <dgm:cxn modelId="{CC26CA6A-954B-4089-A659-941AA07714B1}" type="presParOf" srcId="{CDC12DE1-A1C4-4B1C-884D-F9682D8012D5}" destId="{4ECD2F42-28F3-4DF0-B168-1573096CCD94}" srcOrd="2" destOrd="0" presId="urn:microsoft.com/office/officeart/2005/8/layout/lProcess3"/>
    <dgm:cxn modelId="{4310E840-B797-4362-B8E9-4ED2DC3E5606}" type="presParOf" srcId="{4975D41C-C6A6-451B-9954-EC62728EA346}" destId="{A856C2DC-A1DC-489E-A911-89E249B2F805}" srcOrd="1" destOrd="0" presId="urn:microsoft.com/office/officeart/2005/8/layout/lProcess3"/>
    <dgm:cxn modelId="{1D42C64F-AAAB-4912-A114-5F853141C622}" type="presParOf" srcId="{4975D41C-C6A6-451B-9954-EC62728EA346}" destId="{2E869DCE-2C5B-4CE3-ADA7-663C1C49BA46}" srcOrd="2" destOrd="0" presId="urn:microsoft.com/office/officeart/2005/8/layout/lProcess3"/>
    <dgm:cxn modelId="{47A055A9-BE3D-4FAA-B3C3-5FA22603143B}" type="presParOf" srcId="{2E869DCE-2C5B-4CE3-ADA7-663C1C49BA46}" destId="{86FED237-A6C2-4F44-B39E-DA1AB51A4791}" srcOrd="0" destOrd="0" presId="urn:microsoft.com/office/officeart/2005/8/layout/lProcess3"/>
    <dgm:cxn modelId="{FF71D0F1-5BE4-45E9-B741-12E1EF737B0B}" type="presParOf" srcId="{2E869DCE-2C5B-4CE3-ADA7-663C1C49BA46}" destId="{AB986D48-2317-4A09-91D4-44B6A7CFE663}" srcOrd="1" destOrd="0" presId="urn:microsoft.com/office/officeart/2005/8/layout/lProcess3"/>
    <dgm:cxn modelId="{BCF6432C-932F-4ED1-B0C1-EC84483BF0BD}" type="presParOf" srcId="{2E869DCE-2C5B-4CE3-ADA7-663C1C49BA46}" destId="{5D64E4BA-99C0-44AD-B463-5F0F72555A54}" srcOrd="2" destOrd="0" presId="urn:microsoft.com/office/officeart/2005/8/layout/lProcess3"/>
    <dgm:cxn modelId="{DF7BAA0B-F750-46CC-A8CF-0BDF025F2A49}" type="presParOf" srcId="{4975D41C-C6A6-451B-9954-EC62728EA346}" destId="{FE10EABB-1854-4226-9A26-AD080E8EC888}" srcOrd="3" destOrd="0" presId="urn:microsoft.com/office/officeart/2005/8/layout/lProcess3"/>
    <dgm:cxn modelId="{6CF07552-4CFE-4636-8E13-0029F3613343}" type="presParOf" srcId="{4975D41C-C6A6-451B-9954-EC62728EA346}" destId="{886F2B9F-C1CB-49AC-8327-919A158F7DC7}" srcOrd="4" destOrd="0" presId="urn:microsoft.com/office/officeart/2005/8/layout/lProcess3"/>
    <dgm:cxn modelId="{587CA620-C654-4832-8DFB-96ABAEA8FB40}" type="presParOf" srcId="{886F2B9F-C1CB-49AC-8327-919A158F7DC7}" destId="{019AB1C7-0A68-4D18-9F6F-17AD47ED58FB}" srcOrd="0" destOrd="0" presId="urn:microsoft.com/office/officeart/2005/8/layout/lProcess3"/>
    <dgm:cxn modelId="{3534C245-6005-43EC-AAAA-11E4E1C8069F}" type="presParOf" srcId="{886F2B9F-C1CB-49AC-8327-919A158F7DC7}" destId="{8E24453A-9D60-4219-8238-ACB789136E41}" srcOrd="1" destOrd="0" presId="urn:microsoft.com/office/officeart/2005/8/layout/lProcess3"/>
    <dgm:cxn modelId="{540E70F4-A3A3-47E9-8E71-A8ECD73046AE}" type="presParOf" srcId="{886F2B9F-C1CB-49AC-8327-919A158F7DC7}" destId="{57D9D1E3-250A-4052-83AD-77DBADB095AD}"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930E07-578C-4492-86BA-11B3C6D07183}" type="doc">
      <dgm:prSet loTypeId="urn:microsoft.com/office/officeart/2005/8/layout/bList2" loCatId="list" qsTypeId="urn:microsoft.com/office/officeart/2005/8/quickstyle/simple1" qsCatId="simple" csTypeId="urn:microsoft.com/office/officeart/2005/8/colors/accent1_1" csCatId="accent1" phldr="1"/>
      <dgm:spPr/>
      <dgm:t>
        <a:bodyPr/>
        <a:lstStyle/>
        <a:p>
          <a:endParaRPr lang="en-GB"/>
        </a:p>
      </dgm:t>
    </dgm:pt>
    <dgm:pt modelId="{460241B8-018F-4BCC-B058-68615E69F8DA}">
      <dgm:prSet phldrT="[Text]" custT="1"/>
      <dgm:spPr/>
      <dgm:t>
        <a:bodyPr/>
        <a:lstStyle/>
        <a:p>
          <a:r>
            <a:rPr lang="en-GB" sz="1800" b="1"/>
            <a:t>Statistics</a:t>
          </a:r>
        </a:p>
      </dgm:t>
    </dgm:pt>
    <dgm:pt modelId="{BF9ACF5F-2035-44CE-B694-9A7111E9A009}" type="parTrans" cxnId="{39FCD691-F516-4F71-986A-A9F07957BBE7}">
      <dgm:prSet/>
      <dgm:spPr/>
      <dgm:t>
        <a:bodyPr/>
        <a:lstStyle/>
        <a:p>
          <a:endParaRPr lang="en-GB"/>
        </a:p>
      </dgm:t>
    </dgm:pt>
    <dgm:pt modelId="{63F3606F-9387-4E50-A9C8-9D7D933EDCD6}" type="sibTrans" cxnId="{39FCD691-F516-4F71-986A-A9F07957BBE7}">
      <dgm:prSet/>
      <dgm:spPr/>
      <dgm:t>
        <a:bodyPr/>
        <a:lstStyle/>
        <a:p>
          <a:endParaRPr lang="en-GB"/>
        </a:p>
      </dgm:t>
    </dgm:pt>
    <dgm:pt modelId="{F03ED654-D81A-48BD-9961-99F830E9EC64}">
      <dgm:prSet phldrT="[Text]" custT="1"/>
      <dgm:spPr/>
      <dgm:t>
        <a:bodyPr/>
        <a:lstStyle/>
        <a:p>
          <a:r>
            <a:rPr lang="en-GB" sz="1800" b="1"/>
            <a:t>Prayers</a:t>
          </a:r>
        </a:p>
      </dgm:t>
    </dgm:pt>
    <dgm:pt modelId="{11806FBB-9663-4457-99D0-BF85465DFCA6}" type="parTrans" cxnId="{13F417FA-7556-4E31-915B-893C7F5FFA98}">
      <dgm:prSet/>
      <dgm:spPr/>
      <dgm:t>
        <a:bodyPr/>
        <a:lstStyle/>
        <a:p>
          <a:endParaRPr lang="en-GB"/>
        </a:p>
      </dgm:t>
    </dgm:pt>
    <dgm:pt modelId="{EEED352E-7932-471A-AFC4-DB80FB615A42}" type="sibTrans" cxnId="{13F417FA-7556-4E31-915B-893C7F5FFA98}">
      <dgm:prSet/>
      <dgm:spPr/>
      <dgm:t>
        <a:bodyPr/>
        <a:lstStyle/>
        <a:p>
          <a:endParaRPr lang="en-GB"/>
        </a:p>
      </dgm:t>
    </dgm:pt>
    <dgm:pt modelId="{B8A49750-3924-4540-8582-42C1E1CC9421}">
      <dgm:prSet phldrT="[Text]"/>
      <dgm:spPr/>
      <dgm:t>
        <a:bodyPr/>
        <a:lstStyle/>
        <a:p>
          <a:r>
            <a:rPr lang="ar-SA" sz="1000"/>
            <a:t>اللهم اصرف عنا الوباء وقنا شر الداء بلطفك ورحمتك إنك على كل شيء قدير </a:t>
          </a:r>
          <a:endParaRPr lang="en-GB" sz="1000"/>
        </a:p>
      </dgm:t>
    </dgm:pt>
    <dgm:pt modelId="{1779AEAE-61F4-4B4D-B972-9B323C394CB4}" type="parTrans" cxnId="{39DBDA21-6F28-425B-8E76-ECC11F39831C}">
      <dgm:prSet/>
      <dgm:spPr/>
      <dgm:t>
        <a:bodyPr/>
        <a:lstStyle/>
        <a:p>
          <a:endParaRPr lang="en-GB"/>
        </a:p>
      </dgm:t>
    </dgm:pt>
    <dgm:pt modelId="{09222DF6-2C39-4FD9-807F-4B2BFC28F3DE}" type="sibTrans" cxnId="{39DBDA21-6F28-425B-8E76-ECC11F39831C}">
      <dgm:prSet/>
      <dgm:spPr/>
      <dgm:t>
        <a:bodyPr/>
        <a:lstStyle/>
        <a:p>
          <a:endParaRPr lang="en-GB"/>
        </a:p>
      </dgm:t>
    </dgm:pt>
    <dgm:pt modelId="{A23869C4-9604-4B04-972A-40FF6907D10A}">
      <dgm:prSet phldrT="[Text]"/>
      <dgm:spPr/>
      <dgm:t>
        <a:bodyPr/>
        <a:lstStyle/>
        <a:p>
          <a:r>
            <a:rPr lang="en-GB" sz="1000" dirty="0"/>
            <a:t>God, distract us from the epidemic, and grant us the evil of sickness with your kindness and mercy. You are capable of everything</a:t>
          </a:r>
        </a:p>
      </dgm:t>
    </dgm:pt>
    <dgm:pt modelId="{B2CB7A96-017D-4019-8BD9-10DF8D9DA6EF}" type="parTrans" cxnId="{CE17F31C-B8F2-4270-A20B-D39698C43980}">
      <dgm:prSet/>
      <dgm:spPr/>
      <dgm:t>
        <a:bodyPr/>
        <a:lstStyle/>
        <a:p>
          <a:endParaRPr lang="en-GB"/>
        </a:p>
      </dgm:t>
    </dgm:pt>
    <dgm:pt modelId="{C8F10EBF-6D60-4202-B700-98AC13736B10}" type="sibTrans" cxnId="{CE17F31C-B8F2-4270-A20B-D39698C43980}">
      <dgm:prSet/>
      <dgm:spPr/>
      <dgm:t>
        <a:bodyPr/>
        <a:lstStyle/>
        <a:p>
          <a:endParaRPr lang="en-GB"/>
        </a:p>
      </dgm:t>
    </dgm:pt>
    <dgm:pt modelId="{5E8D1B05-55E0-41AF-9EA4-AC10A589C594}">
      <dgm:prSet phldrT="[Text]" custT="1"/>
      <dgm:spPr/>
      <dgm:t>
        <a:bodyPr/>
        <a:lstStyle/>
        <a:p>
          <a:r>
            <a:rPr lang="en-GB" sz="1600" b="1"/>
            <a:t>Locations</a:t>
          </a:r>
        </a:p>
      </dgm:t>
    </dgm:pt>
    <dgm:pt modelId="{5EA0462F-D49F-4C64-B1E5-32420570C5D2}" type="parTrans" cxnId="{A3767749-5A8C-48B3-A93F-724C32B9225B}">
      <dgm:prSet/>
      <dgm:spPr/>
      <dgm:t>
        <a:bodyPr/>
        <a:lstStyle/>
        <a:p>
          <a:endParaRPr lang="en-GB"/>
        </a:p>
      </dgm:t>
    </dgm:pt>
    <dgm:pt modelId="{6B211DA8-7144-40BD-BD74-16F475878EC2}" type="sibTrans" cxnId="{A3767749-5A8C-48B3-A93F-724C32B9225B}">
      <dgm:prSet/>
      <dgm:spPr/>
      <dgm:t>
        <a:bodyPr/>
        <a:lstStyle/>
        <a:p>
          <a:endParaRPr lang="en-GB"/>
        </a:p>
      </dgm:t>
    </dgm:pt>
    <dgm:pt modelId="{B318B781-F546-4F92-BBCC-9D91E64DC16C}">
      <dgm:prSet phldrT="[Text]"/>
      <dgm:spPr/>
      <dgm:t>
        <a:bodyPr/>
        <a:lstStyle/>
        <a:p>
          <a:r>
            <a:rPr lang="ar-SA" sz="1000"/>
            <a:t>أمانة الرياض تنفذ أعمال تطهير وتعقيم للطرقات الرئيسية والفرعية والمنشآت لمنع انتشار كورونا</a:t>
          </a:r>
          <a:endParaRPr lang="en-GB" sz="1000"/>
        </a:p>
      </dgm:t>
    </dgm:pt>
    <dgm:pt modelId="{5F3DBDF3-AC68-4069-B305-D4F3AC1DC349}" type="parTrans" cxnId="{1C8CB0A6-19F7-4837-A8AF-5D1397870020}">
      <dgm:prSet/>
      <dgm:spPr/>
      <dgm:t>
        <a:bodyPr/>
        <a:lstStyle/>
        <a:p>
          <a:endParaRPr lang="en-GB"/>
        </a:p>
      </dgm:t>
    </dgm:pt>
    <dgm:pt modelId="{26A9A505-7507-45FB-8859-6ACC71A8C421}" type="sibTrans" cxnId="{1C8CB0A6-19F7-4837-A8AF-5D1397870020}">
      <dgm:prSet/>
      <dgm:spPr/>
      <dgm:t>
        <a:bodyPr/>
        <a:lstStyle/>
        <a:p>
          <a:endParaRPr lang="en-GB"/>
        </a:p>
      </dgm:t>
    </dgm:pt>
    <dgm:pt modelId="{D8B50C5A-6A17-45BF-8ADA-F8FBA6FE4F06}">
      <dgm:prSet custT="1"/>
      <dgm:spPr/>
      <dgm:t>
        <a:bodyPr/>
        <a:lstStyle/>
        <a:p>
          <a:r>
            <a:rPr lang="en-GB" sz="1800" b="1"/>
            <a:t>Advising</a:t>
          </a:r>
        </a:p>
      </dgm:t>
    </dgm:pt>
    <dgm:pt modelId="{9E73992D-364F-4F37-AA40-F82AE18693F7}" type="parTrans" cxnId="{E9B963CD-AF92-4215-83C3-00DF5CB3810A}">
      <dgm:prSet/>
      <dgm:spPr/>
      <dgm:t>
        <a:bodyPr/>
        <a:lstStyle/>
        <a:p>
          <a:endParaRPr lang="en-GB"/>
        </a:p>
      </dgm:t>
    </dgm:pt>
    <dgm:pt modelId="{CE14006B-FA60-4F05-B299-98B666E306CC}" type="sibTrans" cxnId="{E9B963CD-AF92-4215-83C3-00DF5CB3810A}">
      <dgm:prSet/>
      <dgm:spPr/>
      <dgm:t>
        <a:bodyPr/>
        <a:lstStyle/>
        <a:p>
          <a:endParaRPr lang="en-GB"/>
        </a:p>
      </dgm:t>
    </dgm:pt>
    <dgm:pt modelId="{2EE678A5-D9E8-4C98-ADEB-034EF635C4ED}">
      <dgm:prSet phldrT="[Text]" custT="1"/>
      <dgm:spPr/>
      <dgm:t>
        <a:bodyPr/>
        <a:lstStyle/>
        <a:p>
          <a:r>
            <a:rPr lang="ar-SA" sz="1100" dirty="0"/>
            <a:t>وزارة الصحة : تسجيل ١٥ حالة شفاء و ١٢٨ إصابة جديدة بفيروس كورونا المستجد</a:t>
          </a:r>
          <a:endParaRPr lang="en-GB" sz="1100" dirty="0"/>
        </a:p>
      </dgm:t>
    </dgm:pt>
    <dgm:pt modelId="{DF1C0AC6-D077-4696-9D69-4D2BCAB4FFE1}" type="parTrans" cxnId="{DD312DB6-438A-49F2-BCB9-FDB5707322CF}">
      <dgm:prSet/>
      <dgm:spPr/>
      <dgm:t>
        <a:bodyPr/>
        <a:lstStyle/>
        <a:p>
          <a:endParaRPr lang="en-GB"/>
        </a:p>
      </dgm:t>
    </dgm:pt>
    <dgm:pt modelId="{31CDFE8F-1278-4AAB-A678-9820A0F7E0E4}" type="sibTrans" cxnId="{DD312DB6-438A-49F2-BCB9-FDB5707322CF}">
      <dgm:prSet/>
      <dgm:spPr/>
      <dgm:t>
        <a:bodyPr/>
        <a:lstStyle/>
        <a:p>
          <a:endParaRPr lang="en-GB"/>
        </a:p>
      </dgm:t>
    </dgm:pt>
    <dgm:pt modelId="{AF60A8C0-52C9-45AD-95E3-5151D1541976}">
      <dgm:prSet phldrT="[Text]" custT="1"/>
      <dgm:spPr/>
      <dgm:t>
        <a:bodyPr/>
        <a:lstStyle/>
        <a:p>
          <a:r>
            <a:rPr lang="en-GB" sz="900" dirty="0"/>
            <a:t>Ministry of Health: 15 new cases of recovery and 128 new cases of coronavirus were registered</a:t>
          </a:r>
        </a:p>
      </dgm:t>
    </dgm:pt>
    <dgm:pt modelId="{994D07EE-049D-4F0F-A551-C01CE418A0D7}" type="parTrans" cxnId="{D4965AA5-A511-4153-AD55-1FF2B41F59A6}">
      <dgm:prSet/>
      <dgm:spPr/>
      <dgm:t>
        <a:bodyPr/>
        <a:lstStyle/>
        <a:p>
          <a:endParaRPr lang="en-GB"/>
        </a:p>
      </dgm:t>
    </dgm:pt>
    <dgm:pt modelId="{1AFF1232-2FAC-468D-9466-427A7CD27EF4}" type="sibTrans" cxnId="{D4965AA5-A511-4153-AD55-1FF2B41F59A6}">
      <dgm:prSet/>
      <dgm:spPr/>
      <dgm:t>
        <a:bodyPr/>
        <a:lstStyle/>
        <a:p>
          <a:endParaRPr lang="en-GB"/>
        </a:p>
      </dgm:t>
    </dgm:pt>
    <dgm:pt modelId="{08889917-837F-482D-A29E-5657952E3EB0}">
      <dgm:prSet/>
      <dgm:spPr/>
      <dgm:t>
        <a:bodyPr/>
        <a:lstStyle/>
        <a:p>
          <a:r>
            <a:rPr lang="ar-SA"/>
            <a:t>التباعد الاجتماعي.. وقاية من كورونا.. ابقوا في منازلكم</a:t>
          </a:r>
          <a:endParaRPr lang="en-GB"/>
        </a:p>
      </dgm:t>
    </dgm:pt>
    <dgm:pt modelId="{E503F52D-83FC-4E36-9561-1EB4DFFB4531}" type="parTrans" cxnId="{0F0A5411-EAB1-4986-98C6-7C6CE24A1617}">
      <dgm:prSet/>
      <dgm:spPr/>
      <dgm:t>
        <a:bodyPr/>
        <a:lstStyle/>
        <a:p>
          <a:endParaRPr lang="en-GB"/>
        </a:p>
      </dgm:t>
    </dgm:pt>
    <dgm:pt modelId="{B455AD94-2C13-4057-917C-CB6CBDB0AF17}" type="sibTrans" cxnId="{0F0A5411-EAB1-4986-98C6-7C6CE24A1617}">
      <dgm:prSet/>
      <dgm:spPr/>
      <dgm:t>
        <a:bodyPr/>
        <a:lstStyle/>
        <a:p>
          <a:endParaRPr lang="en-GB"/>
        </a:p>
      </dgm:t>
    </dgm:pt>
    <dgm:pt modelId="{04C1853C-9201-4304-B97F-E50214403BE6}">
      <dgm:prSet/>
      <dgm:spPr/>
      <dgm:t>
        <a:bodyPr/>
        <a:lstStyle/>
        <a:p>
          <a:r>
            <a:rPr lang="en-GB"/>
            <a:t>Social spacing ... protection from corona ... stay in your homes</a:t>
          </a:r>
        </a:p>
      </dgm:t>
    </dgm:pt>
    <dgm:pt modelId="{5E5319D8-953A-4B37-A1CC-42A8F8606E98}" type="parTrans" cxnId="{62488B11-6D17-4994-A9A5-D2395F1AFAD5}">
      <dgm:prSet/>
      <dgm:spPr/>
      <dgm:t>
        <a:bodyPr/>
        <a:lstStyle/>
        <a:p>
          <a:endParaRPr lang="en-GB"/>
        </a:p>
      </dgm:t>
    </dgm:pt>
    <dgm:pt modelId="{2386C6BA-F250-4456-BB72-7B396300E0C5}" type="sibTrans" cxnId="{62488B11-6D17-4994-A9A5-D2395F1AFAD5}">
      <dgm:prSet/>
      <dgm:spPr/>
      <dgm:t>
        <a:bodyPr/>
        <a:lstStyle/>
        <a:p>
          <a:endParaRPr lang="en-GB"/>
        </a:p>
      </dgm:t>
    </dgm:pt>
    <dgm:pt modelId="{138DA586-2634-48AC-B50F-17C88D2CB4B0}">
      <dgm:prSet/>
      <dgm:spPr/>
      <dgm:t>
        <a:bodyPr/>
        <a:lstStyle/>
        <a:p>
          <a:r>
            <a:rPr lang="en-GB"/>
            <a:t>Discount coupons for all major online stores</a:t>
          </a:r>
        </a:p>
      </dgm:t>
    </dgm:pt>
    <dgm:pt modelId="{0F044730-012A-4006-953B-2D9C54A6D60D}" type="parTrans" cxnId="{ACD604EE-BDD3-4A38-A52A-68E3C5250EC5}">
      <dgm:prSet/>
      <dgm:spPr/>
      <dgm:t>
        <a:bodyPr/>
        <a:lstStyle/>
        <a:p>
          <a:endParaRPr lang="en-GB"/>
        </a:p>
      </dgm:t>
    </dgm:pt>
    <dgm:pt modelId="{7B8DF0EF-B02E-4644-920D-410C03F0F38E}" type="sibTrans" cxnId="{ACD604EE-BDD3-4A38-A52A-68E3C5250EC5}">
      <dgm:prSet/>
      <dgm:spPr/>
      <dgm:t>
        <a:bodyPr/>
        <a:lstStyle/>
        <a:p>
          <a:endParaRPr lang="en-GB"/>
        </a:p>
      </dgm:t>
    </dgm:pt>
    <dgm:pt modelId="{6D415837-984E-4787-9A90-CEA07E572D43}">
      <dgm:prSet/>
      <dgm:spPr/>
      <dgm:t>
        <a:bodyPr/>
        <a:lstStyle/>
        <a:p>
          <a:r>
            <a:rPr lang="ar-SA"/>
            <a:t>كوبونات خصم لجميع المتاجر الالكترونيه الكبرى</a:t>
          </a:r>
          <a:endParaRPr lang="en-GB"/>
        </a:p>
      </dgm:t>
    </dgm:pt>
    <dgm:pt modelId="{AA3C23E5-E640-4044-8B01-1184E2042C62}" type="parTrans" cxnId="{0DCB5388-2F23-4C95-A6A4-1A28CAA1CC58}">
      <dgm:prSet/>
      <dgm:spPr/>
      <dgm:t>
        <a:bodyPr/>
        <a:lstStyle/>
        <a:p>
          <a:endParaRPr lang="en-GB"/>
        </a:p>
      </dgm:t>
    </dgm:pt>
    <dgm:pt modelId="{664AE138-0CA5-4E90-871A-4F64507D8950}" type="sibTrans" cxnId="{0DCB5388-2F23-4C95-A6A4-1A28CAA1CC58}">
      <dgm:prSet/>
      <dgm:spPr/>
      <dgm:t>
        <a:bodyPr/>
        <a:lstStyle/>
        <a:p>
          <a:endParaRPr lang="en-GB"/>
        </a:p>
      </dgm:t>
    </dgm:pt>
    <dgm:pt modelId="{850C21D1-AA10-43AE-8F85-2CD9302E586B}">
      <dgm:prSet phldrT="[Text]"/>
      <dgm:spPr/>
      <dgm:t>
        <a:bodyPr/>
        <a:lstStyle/>
        <a:p>
          <a:r>
            <a:rPr lang="en-GB" sz="1000"/>
            <a:t>The Riyadh Municipality carries out purification and sterilization works for the main and secondary roads and establishments to prevent the spread of Corona</a:t>
          </a:r>
        </a:p>
      </dgm:t>
    </dgm:pt>
    <dgm:pt modelId="{4DBBDE26-C7E5-42E9-9AF8-7BC9CDA2C7E5}" type="parTrans" cxnId="{6A470301-6610-4CAA-825B-43169AE976DE}">
      <dgm:prSet/>
      <dgm:spPr/>
      <dgm:t>
        <a:bodyPr/>
        <a:lstStyle/>
        <a:p>
          <a:endParaRPr lang="en-GB"/>
        </a:p>
      </dgm:t>
    </dgm:pt>
    <dgm:pt modelId="{5253207B-7A8A-4ADF-A5D5-4B4ABF3F853F}" type="sibTrans" cxnId="{6A470301-6610-4CAA-825B-43169AE976DE}">
      <dgm:prSet/>
      <dgm:spPr/>
      <dgm:t>
        <a:bodyPr/>
        <a:lstStyle/>
        <a:p>
          <a:endParaRPr lang="en-GB"/>
        </a:p>
      </dgm:t>
    </dgm:pt>
    <dgm:pt modelId="{CDCE4AD4-88B1-415E-9215-64C6754FE6E4}">
      <dgm:prSet custT="1"/>
      <dgm:spPr/>
      <dgm:t>
        <a:bodyPr/>
        <a:lstStyle/>
        <a:p>
          <a:r>
            <a:rPr lang="en-GB" sz="1800" b="1"/>
            <a:t>Advertising</a:t>
          </a:r>
        </a:p>
      </dgm:t>
    </dgm:pt>
    <dgm:pt modelId="{8445837E-922C-4D67-B0E4-258E5F4BB255}" type="sibTrans" cxnId="{1DBB703D-0669-492A-B0D7-BFAA5A81C69D}">
      <dgm:prSet/>
      <dgm:spPr/>
      <dgm:t>
        <a:bodyPr/>
        <a:lstStyle/>
        <a:p>
          <a:endParaRPr lang="en-GB"/>
        </a:p>
      </dgm:t>
    </dgm:pt>
    <dgm:pt modelId="{977A0704-96E4-4CE0-9637-358A9D80BCCE}" type="parTrans" cxnId="{1DBB703D-0669-492A-B0D7-BFAA5A81C69D}">
      <dgm:prSet/>
      <dgm:spPr/>
      <dgm:t>
        <a:bodyPr/>
        <a:lstStyle/>
        <a:p>
          <a:endParaRPr lang="en-GB"/>
        </a:p>
      </dgm:t>
    </dgm:pt>
    <dgm:pt modelId="{CFCAE6D6-3B93-4BFC-987E-FC3DCBD87AF2}" type="pres">
      <dgm:prSet presAssocID="{B2930E07-578C-4492-86BA-11B3C6D07183}" presName="diagram" presStyleCnt="0">
        <dgm:presLayoutVars>
          <dgm:dir/>
          <dgm:animLvl val="lvl"/>
          <dgm:resizeHandles val="exact"/>
        </dgm:presLayoutVars>
      </dgm:prSet>
      <dgm:spPr/>
    </dgm:pt>
    <dgm:pt modelId="{9E756781-F77F-44BD-9A87-B54A2EF83155}" type="pres">
      <dgm:prSet presAssocID="{460241B8-018F-4BCC-B058-68615E69F8DA}" presName="compNode" presStyleCnt="0"/>
      <dgm:spPr/>
    </dgm:pt>
    <dgm:pt modelId="{01C61F24-EB24-4C6D-8E99-3A6AD44860DF}" type="pres">
      <dgm:prSet presAssocID="{460241B8-018F-4BCC-B058-68615E69F8DA}" presName="childRect" presStyleLbl="bgAcc1" presStyleIdx="0" presStyleCnt="5">
        <dgm:presLayoutVars>
          <dgm:bulletEnabled val="1"/>
        </dgm:presLayoutVars>
      </dgm:prSet>
      <dgm:spPr/>
    </dgm:pt>
    <dgm:pt modelId="{EB64EF93-A6AF-4B54-843C-5ED28D656B7C}" type="pres">
      <dgm:prSet presAssocID="{460241B8-018F-4BCC-B058-68615E69F8DA}" presName="parentText" presStyleLbl="node1" presStyleIdx="0" presStyleCnt="0">
        <dgm:presLayoutVars>
          <dgm:chMax val="0"/>
          <dgm:bulletEnabled val="1"/>
        </dgm:presLayoutVars>
      </dgm:prSet>
      <dgm:spPr/>
    </dgm:pt>
    <dgm:pt modelId="{37430295-7BA1-46AF-AC70-92B586420959}" type="pres">
      <dgm:prSet presAssocID="{460241B8-018F-4BCC-B058-68615E69F8DA}" presName="parentRect" presStyleLbl="alignNode1" presStyleIdx="0" presStyleCnt="5"/>
      <dgm:spPr/>
    </dgm:pt>
    <dgm:pt modelId="{2208301A-CB51-4D48-91A1-204127ED0EFF}" type="pres">
      <dgm:prSet presAssocID="{460241B8-018F-4BCC-B058-68615E69F8DA}" presName="adorn" presStyleLbl="fgAccFollow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E7FC88CA-E27C-4FFE-9938-2F82C45C4EE1}" type="pres">
      <dgm:prSet presAssocID="{63F3606F-9387-4E50-A9C8-9D7D933EDCD6}" presName="sibTrans" presStyleLbl="sibTrans2D1" presStyleIdx="0" presStyleCnt="0"/>
      <dgm:spPr/>
    </dgm:pt>
    <dgm:pt modelId="{3BFCA413-58DE-4DEE-9EC3-897D0C8975BB}" type="pres">
      <dgm:prSet presAssocID="{F03ED654-D81A-48BD-9961-99F830E9EC64}" presName="compNode" presStyleCnt="0"/>
      <dgm:spPr/>
    </dgm:pt>
    <dgm:pt modelId="{281DDF7D-2440-46E2-85F2-A1B8CE04CB97}" type="pres">
      <dgm:prSet presAssocID="{F03ED654-D81A-48BD-9961-99F830E9EC64}" presName="childRect" presStyleLbl="bgAcc1" presStyleIdx="1" presStyleCnt="5">
        <dgm:presLayoutVars>
          <dgm:bulletEnabled val="1"/>
        </dgm:presLayoutVars>
      </dgm:prSet>
      <dgm:spPr/>
    </dgm:pt>
    <dgm:pt modelId="{65FD9D9D-3EB7-4023-B825-E5348A7446E6}" type="pres">
      <dgm:prSet presAssocID="{F03ED654-D81A-48BD-9961-99F830E9EC64}" presName="parentText" presStyleLbl="node1" presStyleIdx="0" presStyleCnt="0">
        <dgm:presLayoutVars>
          <dgm:chMax val="0"/>
          <dgm:bulletEnabled val="1"/>
        </dgm:presLayoutVars>
      </dgm:prSet>
      <dgm:spPr/>
    </dgm:pt>
    <dgm:pt modelId="{CB02C174-5CF4-4F6B-BA97-6F2DC88EFD97}" type="pres">
      <dgm:prSet presAssocID="{F03ED654-D81A-48BD-9961-99F830E9EC64}" presName="parentRect" presStyleLbl="alignNode1" presStyleIdx="1" presStyleCnt="5"/>
      <dgm:spPr/>
    </dgm:pt>
    <dgm:pt modelId="{F657EA8B-3455-4F07-A243-5FAC929C426F}" type="pres">
      <dgm:prSet presAssocID="{F03ED654-D81A-48BD-9961-99F830E9EC64}" presName="adorn" presStyleLbl="fgAccFollowNode1" presStyleIdx="1" presStyleCnt="5"/>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8793D37E-4D27-4136-9241-C796851C0FDE}" type="pres">
      <dgm:prSet presAssocID="{EEED352E-7932-471A-AFC4-DB80FB615A42}" presName="sibTrans" presStyleLbl="sibTrans2D1" presStyleIdx="0" presStyleCnt="0"/>
      <dgm:spPr/>
    </dgm:pt>
    <dgm:pt modelId="{3477BE3D-B8CA-4C26-A071-A39F1F62B287}" type="pres">
      <dgm:prSet presAssocID="{5E8D1B05-55E0-41AF-9EA4-AC10A589C594}" presName="compNode" presStyleCnt="0"/>
      <dgm:spPr/>
    </dgm:pt>
    <dgm:pt modelId="{F2CE0CBA-0261-4B42-BD1E-189DE675D847}" type="pres">
      <dgm:prSet presAssocID="{5E8D1B05-55E0-41AF-9EA4-AC10A589C594}" presName="childRect" presStyleLbl="bgAcc1" presStyleIdx="2" presStyleCnt="5">
        <dgm:presLayoutVars>
          <dgm:bulletEnabled val="1"/>
        </dgm:presLayoutVars>
      </dgm:prSet>
      <dgm:spPr/>
    </dgm:pt>
    <dgm:pt modelId="{4F9C4869-FD3A-46CB-8A0A-34E31F5C1858}" type="pres">
      <dgm:prSet presAssocID="{5E8D1B05-55E0-41AF-9EA4-AC10A589C594}" presName="parentText" presStyleLbl="node1" presStyleIdx="0" presStyleCnt="0">
        <dgm:presLayoutVars>
          <dgm:chMax val="0"/>
          <dgm:bulletEnabled val="1"/>
        </dgm:presLayoutVars>
      </dgm:prSet>
      <dgm:spPr/>
    </dgm:pt>
    <dgm:pt modelId="{B9C9AC23-D950-43F7-94AF-D38B31EB8DB1}" type="pres">
      <dgm:prSet presAssocID="{5E8D1B05-55E0-41AF-9EA4-AC10A589C594}" presName="parentRect" presStyleLbl="alignNode1" presStyleIdx="2" presStyleCnt="5"/>
      <dgm:spPr/>
    </dgm:pt>
    <dgm:pt modelId="{8A99302B-F4B8-41B4-98FD-20D5C2DC8584}" type="pres">
      <dgm:prSet presAssocID="{5E8D1B05-55E0-41AF-9EA4-AC10A589C594}" presName="adorn" presStyleLbl="fgAccFollowNode1" presStyleIdx="2" presStyleCnt="5"/>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7BCB7011-90C9-424C-9496-4F26FDB7E1D1}" type="pres">
      <dgm:prSet presAssocID="{6B211DA8-7144-40BD-BD74-16F475878EC2}" presName="sibTrans" presStyleLbl="sibTrans2D1" presStyleIdx="0" presStyleCnt="0"/>
      <dgm:spPr/>
    </dgm:pt>
    <dgm:pt modelId="{50D5C036-BD55-4092-A4E1-0800AD142DB4}" type="pres">
      <dgm:prSet presAssocID="{D8B50C5A-6A17-45BF-8ADA-F8FBA6FE4F06}" presName="compNode" presStyleCnt="0"/>
      <dgm:spPr/>
    </dgm:pt>
    <dgm:pt modelId="{6855859A-81D4-45DF-A9A0-8497A3EBFAE7}" type="pres">
      <dgm:prSet presAssocID="{D8B50C5A-6A17-45BF-8ADA-F8FBA6FE4F06}" presName="childRect" presStyleLbl="bgAcc1" presStyleIdx="3" presStyleCnt="5">
        <dgm:presLayoutVars>
          <dgm:bulletEnabled val="1"/>
        </dgm:presLayoutVars>
      </dgm:prSet>
      <dgm:spPr/>
    </dgm:pt>
    <dgm:pt modelId="{5C769D4C-6D54-4AF1-A36B-11C180DBB099}" type="pres">
      <dgm:prSet presAssocID="{D8B50C5A-6A17-45BF-8ADA-F8FBA6FE4F06}" presName="parentText" presStyleLbl="node1" presStyleIdx="0" presStyleCnt="0">
        <dgm:presLayoutVars>
          <dgm:chMax val="0"/>
          <dgm:bulletEnabled val="1"/>
        </dgm:presLayoutVars>
      </dgm:prSet>
      <dgm:spPr/>
    </dgm:pt>
    <dgm:pt modelId="{573BE76E-D4AB-455B-B870-E551CEBB81DF}" type="pres">
      <dgm:prSet presAssocID="{D8B50C5A-6A17-45BF-8ADA-F8FBA6FE4F06}" presName="parentRect" presStyleLbl="alignNode1" presStyleIdx="3" presStyleCnt="5"/>
      <dgm:spPr/>
    </dgm:pt>
    <dgm:pt modelId="{C1FCF25F-71C2-4D80-AD5F-C4B98D114987}" type="pres">
      <dgm:prSet presAssocID="{D8B50C5A-6A17-45BF-8ADA-F8FBA6FE4F06}" presName="adorn" presStyleLbl="fgAccFollowNode1" presStyleIdx="3" presStyleCnt="5"/>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62F2B47E-846F-49B0-A47B-3704420C637C}" type="pres">
      <dgm:prSet presAssocID="{CE14006B-FA60-4F05-B299-98B666E306CC}" presName="sibTrans" presStyleLbl="sibTrans2D1" presStyleIdx="0" presStyleCnt="0"/>
      <dgm:spPr/>
    </dgm:pt>
    <dgm:pt modelId="{2D84FB63-CAE9-4EF7-8760-9348DF3E2EF7}" type="pres">
      <dgm:prSet presAssocID="{CDCE4AD4-88B1-415E-9215-64C6754FE6E4}" presName="compNode" presStyleCnt="0"/>
      <dgm:spPr/>
    </dgm:pt>
    <dgm:pt modelId="{9DFF57C5-2FD6-4951-8955-5C455E3FF708}" type="pres">
      <dgm:prSet presAssocID="{CDCE4AD4-88B1-415E-9215-64C6754FE6E4}" presName="childRect" presStyleLbl="bgAcc1" presStyleIdx="4" presStyleCnt="5">
        <dgm:presLayoutVars>
          <dgm:bulletEnabled val="1"/>
        </dgm:presLayoutVars>
      </dgm:prSet>
      <dgm:spPr/>
    </dgm:pt>
    <dgm:pt modelId="{BD2D9DEF-0A16-4BED-94B3-B6B32644FC93}" type="pres">
      <dgm:prSet presAssocID="{CDCE4AD4-88B1-415E-9215-64C6754FE6E4}" presName="parentText" presStyleLbl="node1" presStyleIdx="0" presStyleCnt="0">
        <dgm:presLayoutVars>
          <dgm:chMax val="0"/>
          <dgm:bulletEnabled val="1"/>
        </dgm:presLayoutVars>
      </dgm:prSet>
      <dgm:spPr/>
    </dgm:pt>
    <dgm:pt modelId="{C1DA7930-A374-41FD-AD06-3CD9734DBEDD}" type="pres">
      <dgm:prSet presAssocID="{CDCE4AD4-88B1-415E-9215-64C6754FE6E4}" presName="parentRect" presStyleLbl="alignNode1" presStyleIdx="4" presStyleCnt="5"/>
      <dgm:spPr/>
    </dgm:pt>
    <dgm:pt modelId="{C2354347-14F5-43A7-9670-E1725A3D933E}" type="pres">
      <dgm:prSet presAssocID="{CDCE4AD4-88B1-415E-9215-64C6754FE6E4}" presName="adorn" presStyleLbl="fgAccFollowNode1" presStyleIdx="4" presStyleCnt="5"/>
      <dgm:spPr>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Lst>
  <dgm:cxnLst>
    <dgm:cxn modelId="{6A470301-6610-4CAA-825B-43169AE976DE}" srcId="{5E8D1B05-55E0-41AF-9EA4-AC10A589C594}" destId="{850C21D1-AA10-43AE-8F85-2CD9302E586B}" srcOrd="1" destOrd="0" parTransId="{4DBBDE26-C7E5-42E9-9AF8-7BC9CDA2C7E5}" sibTransId="{5253207B-7A8A-4ADF-A5D5-4B4ABF3F853F}"/>
    <dgm:cxn modelId="{0F0A5411-EAB1-4986-98C6-7C6CE24A1617}" srcId="{D8B50C5A-6A17-45BF-8ADA-F8FBA6FE4F06}" destId="{08889917-837F-482D-A29E-5657952E3EB0}" srcOrd="0" destOrd="0" parTransId="{E503F52D-83FC-4E36-9561-1EB4DFFB4531}" sibTransId="{B455AD94-2C13-4057-917C-CB6CBDB0AF17}"/>
    <dgm:cxn modelId="{62488B11-6D17-4994-A9A5-D2395F1AFAD5}" srcId="{D8B50C5A-6A17-45BF-8ADA-F8FBA6FE4F06}" destId="{04C1853C-9201-4304-B97F-E50214403BE6}" srcOrd="1" destOrd="0" parTransId="{5E5319D8-953A-4B37-A1CC-42A8F8606E98}" sibTransId="{2386C6BA-F250-4456-BB72-7B396300E0C5}"/>
    <dgm:cxn modelId="{F49EF718-A1C4-4ABD-B408-E7B31FAA0AF7}" type="presOf" srcId="{08889917-837F-482D-A29E-5657952E3EB0}" destId="{6855859A-81D4-45DF-A9A0-8497A3EBFAE7}" srcOrd="0" destOrd="0" presId="urn:microsoft.com/office/officeart/2005/8/layout/bList2"/>
    <dgm:cxn modelId="{CE17F31C-B8F2-4270-A20B-D39698C43980}" srcId="{F03ED654-D81A-48BD-9961-99F830E9EC64}" destId="{A23869C4-9604-4B04-972A-40FF6907D10A}" srcOrd="1" destOrd="0" parTransId="{B2CB7A96-017D-4019-8BD9-10DF8D9DA6EF}" sibTransId="{C8F10EBF-6D60-4202-B700-98AC13736B10}"/>
    <dgm:cxn modelId="{39DBDA21-6F28-425B-8E76-ECC11F39831C}" srcId="{F03ED654-D81A-48BD-9961-99F830E9EC64}" destId="{B8A49750-3924-4540-8582-42C1E1CC9421}" srcOrd="0" destOrd="0" parTransId="{1779AEAE-61F4-4B4D-B972-9B323C394CB4}" sibTransId="{09222DF6-2C39-4FD9-807F-4B2BFC28F3DE}"/>
    <dgm:cxn modelId="{8DF86C25-9F84-4E1C-A65C-798A57D15BDB}" type="presOf" srcId="{5E8D1B05-55E0-41AF-9EA4-AC10A589C594}" destId="{4F9C4869-FD3A-46CB-8A0A-34E31F5C1858}" srcOrd="0" destOrd="0" presId="urn:microsoft.com/office/officeart/2005/8/layout/bList2"/>
    <dgm:cxn modelId="{5453812C-845D-4BD2-916A-7A95B9556FF2}" type="presOf" srcId="{B8A49750-3924-4540-8582-42C1E1CC9421}" destId="{281DDF7D-2440-46E2-85F2-A1B8CE04CB97}" srcOrd="0" destOrd="0" presId="urn:microsoft.com/office/officeart/2005/8/layout/bList2"/>
    <dgm:cxn modelId="{EEA8F42C-DE25-4F60-9998-3AFD15A9D2BD}" type="presOf" srcId="{A23869C4-9604-4B04-972A-40FF6907D10A}" destId="{281DDF7D-2440-46E2-85F2-A1B8CE04CB97}" srcOrd="0" destOrd="1" presId="urn:microsoft.com/office/officeart/2005/8/layout/bList2"/>
    <dgm:cxn modelId="{7F81762F-7651-42F5-B406-DBF21B0EC72E}" type="presOf" srcId="{F03ED654-D81A-48BD-9961-99F830E9EC64}" destId="{65FD9D9D-3EB7-4023-B825-E5348A7446E6}" srcOrd="0" destOrd="0" presId="urn:microsoft.com/office/officeart/2005/8/layout/bList2"/>
    <dgm:cxn modelId="{8755CB35-B2EE-442D-BD93-B525B294D50F}" type="presOf" srcId="{AF60A8C0-52C9-45AD-95E3-5151D1541976}" destId="{01C61F24-EB24-4C6D-8E99-3A6AD44860DF}" srcOrd="0" destOrd="1" presId="urn:microsoft.com/office/officeart/2005/8/layout/bList2"/>
    <dgm:cxn modelId="{BF0F693B-82CD-4EA1-A506-BB9D8CA24C99}" type="presOf" srcId="{B2930E07-578C-4492-86BA-11B3C6D07183}" destId="{CFCAE6D6-3B93-4BFC-987E-FC3DCBD87AF2}" srcOrd="0" destOrd="0" presId="urn:microsoft.com/office/officeart/2005/8/layout/bList2"/>
    <dgm:cxn modelId="{1DBB703D-0669-492A-B0D7-BFAA5A81C69D}" srcId="{B2930E07-578C-4492-86BA-11B3C6D07183}" destId="{CDCE4AD4-88B1-415E-9215-64C6754FE6E4}" srcOrd="4" destOrd="0" parTransId="{977A0704-96E4-4CE0-9637-358A9D80BCCE}" sibTransId="{8445837E-922C-4D67-B0E4-258E5F4BB255}"/>
    <dgm:cxn modelId="{0BA17D5C-DA44-448A-B9DC-B9FD3CC8EAE1}" type="presOf" srcId="{5E8D1B05-55E0-41AF-9EA4-AC10A589C594}" destId="{B9C9AC23-D950-43F7-94AF-D38B31EB8DB1}" srcOrd="1" destOrd="0" presId="urn:microsoft.com/office/officeart/2005/8/layout/bList2"/>
    <dgm:cxn modelId="{17A8E15D-8FA8-4955-86A6-E108813471B3}" type="presOf" srcId="{460241B8-018F-4BCC-B058-68615E69F8DA}" destId="{EB64EF93-A6AF-4B54-843C-5ED28D656B7C}" srcOrd="0" destOrd="0" presId="urn:microsoft.com/office/officeart/2005/8/layout/bList2"/>
    <dgm:cxn modelId="{930A4160-1C17-48AE-BB0B-08B0A1D18B9D}" type="presOf" srcId="{F03ED654-D81A-48BD-9961-99F830E9EC64}" destId="{CB02C174-5CF4-4F6B-BA97-6F2DC88EFD97}" srcOrd="1" destOrd="0" presId="urn:microsoft.com/office/officeart/2005/8/layout/bList2"/>
    <dgm:cxn modelId="{A3767749-5A8C-48B3-A93F-724C32B9225B}" srcId="{B2930E07-578C-4492-86BA-11B3C6D07183}" destId="{5E8D1B05-55E0-41AF-9EA4-AC10A589C594}" srcOrd="2" destOrd="0" parTransId="{5EA0462F-D49F-4C64-B1E5-32420570C5D2}" sibTransId="{6B211DA8-7144-40BD-BD74-16F475878EC2}"/>
    <dgm:cxn modelId="{4F11AF70-BDB3-4D2E-B55F-643BAF67F6D8}" type="presOf" srcId="{CDCE4AD4-88B1-415E-9215-64C6754FE6E4}" destId="{C1DA7930-A374-41FD-AD06-3CD9734DBEDD}" srcOrd="1" destOrd="0" presId="urn:microsoft.com/office/officeart/2005/8/layout/bList2"/>
    <dgm:cxn modelId="{59B93355-7C4B-49C7-AFF7-F24BC684CA2B}" type="presOf" srcId="{CE14006B-FA60-4F05-B299-98B666E306CC}" destId="{62F2B47E-846F-49B0-A47B-3704420C637C}" srcOrd="0" destOrd="0" presId="urn:microsoft.com/office/officeart/2005/8/layout/bList2"/>
    <dgm:cxn modelId="{09826676-9F1E-4E9A-ABBF-5BFA1FDAF495}" type="presOf" srcId="{EEED352E-7932-471A-AFC4-DB80FB615A42}" destId="{8793D37E-4D27-4136-9241-C796851C0FDE}" srcOrd="0" destOrd="0" presId="urn:microsoft.com/office/officeart/2005/8/layout/bList2"/>
    <dgm:cxn modelId="{EBD70159-D58A-4B20-85FC-46233AA8196A}" type="presOf" srcId="{CDCE4AD4-88B1-415E-9215-64C6754FE6E4}" destId="{BD2D9DEF-0A16-4BED-94B3-B6B32644FC93}" srcOrd="0" destOrd="0" presId="urn:microsoft.com/office/officeart/2005/8/layout/bList2"/>
    <dgm:cxn modelId="{2D42D984-4D6D-4DC4-A7F0-5980AB189AD5}" type="presOf" srcId="{04C1853C-9201-4304-B97F-E50214403BE6}" destId="{6855859A-81D4-45DF-A9A0-8497A3EBFAE7}" srcOrd="0" destOrd="1" presId="urn:microsoft.com/office/officeart/2005/8/layout/bList2"/>
    <dgm:cxn modelId="{0DCB5388-2F23-4C95-A6A4-1A28CAA1CC58}" srcId="{CDCE4AD4-88B1-415E-9215-64C6754FE6E4}" destId="{6D415837-984E-4787-9A90-CEA07E572D43}" srcOrd="0" destOrd="0" parTransId="{AA3C23E5-E640-4044-8B01-1184E2042C62}" sibTransId="{664AE138-0CA5-4E90-871A-4F64507D8950}"/>
    <dgm:cxn modelId="{A8B2F78E-7418-4A69-BAAA-CDE179F3A39E}" type="presOf" srcId="{B318B781-F546-4F92-BBCC-9D91E64DC16C}" destId="{F2CE0CBA-0261-4B42-BD1E-189DE675D847}" srcOrd="0" destOrd="0" presId="urn:microsoft.com/office/officeart/2005/8/layout/bList2"/>
    <dgm:cxn modelId="{39FCD691-F516-4F71-986A-A9F07957BBE7}" srcId="{B2930E07-578C-4492-86BA-11B3C6D07183}" destId="{460241B8-018F-4BCC-B058-68615E69F8DA}" srcOrd="0" destOrd="0" parTransId="{BF9ACF5F-2035-44CE-B694-9A7111E9A009}" sibTransId="{63F3606F-9387-4E50-A9C8-9D7D933EDCD6}"/>
    <dgm:cxn modelId="{7F4CE29C-24D1-40B7-AF76-3964FF690123}" type="presOf" srcId="{460241B8-018F-4BCC-B058-68615E69F8DA}" destId="{37430295-7BA1-46AF-AC70-92B586420959}" srcOrd="1" destOrd="0" presId="urn:microsoft.com/office/officeart/2005/8/layout/bList2"/>
    <dgm:cxn modelId="{D4965AA5-A511-4153-AD55-1FF2B41F59A6}" srcId="{460241B8-018F-4BCC-B058-68615E69F8DA}" destId="{AF60A8C0-52C9-45AD-95E3-5151D1541976}" srcOrd="1" destOrd="0" parTransId="{994D07EE-049D-4F0F-A551-C01CE418A0D7}" sibTransId="{1AFF1232-2FAC-468D-9466-427A7CD27EF4}"/>
    <dgm:cxn modelId="{1C8CB0A6-19F7-4837-A8AF-5D1397870020}" srcId="{5E8D1B05-55E0-41AF-9EA4-AC10A589C594}" destId="{B318B781-F546-4F92-BBCC-9D91E64DC16C}" srcOrd="0" destOrd="0" parTransId="{5F3DBDF3-AC68-4069-B305-D4F3AC1DC349}" sibTransId="{26A9A505-7507-45FB-8859-6ACC71A8C421}"/>
    <dgm:cxn modelId="{DD312DB6-438A-49F2-BCB9-FDB5707322CF}" srcId="{460241B8-018F-4BCC-B058-68615E69F8DA}" destId="{2EE678A5-D9E8-4C98-ADEB-034EF635C4ED}" srcOrd="0" destOrd="0" parTransId="{DF1C0AC6-D077-4696-9D69-4D2BCAB4FFE1}" sibTransId="{31CDFE8F-1278-4AAB-A678-9820A0F7E0E4}"/>
    <dgm:cxn modelId="{D6A7D4C8-E5D1-40C4-A38C-D33C474AD930}" type="presOf" srcId="{D8B50C5A-6A17-45BF-8ADA-F8FBA6FE4F06}" destId="{573BE76E-D4AB-455B-B870-E551CEBB81DF}" srcOrd="1" destOrd="0" presId="urn:microsoft.com/office/officeart/2005/8/layout/bList2"/>
    <dgm:cxn modelId="{35AF2BCC-C630-4237-B155-B473CA285288}" type="presOf" srcId="{2EE678A5-D9E8-4C98-ADEB-034EF635C4ED}" destId="{01C61F24-EB24-4C6D-8E99-3A6AD44860DF}" srcOrd="0" destOrd="0" presId="urn:microsoft.com/office/officeart/2005/8/layout/bList2"/>
    <dgm:cxn modelId="{E9B963CD-AF92-4215-83C3-00DF5CB3810A}" srcId="{B2930E07-578C-4492-86BA-11B3C6D07183}" destId="{D8B50C5A-6A17-45BF-8ADA-F8FBA6FE4F06}" srcOrd="3" destOrd="0" parTransId="{9E73992D-364F-4F37-AA40-F82AE18693F7}" sibTransId="{CE14006B-FA60-4F05-B299-98B666E306CC}"/>
    <dgm:cxn modelId="{8972D4CD-F6CD-4BB1-A25C-2519593FD68F}" type="presOf" srcId="{138DA586-2634-48AC-B50F-17C88D2CB4B0}" destId="{9DFF57C5-2FD6-4951-8955-5C455E3FF708}" srcOrd="0" destOrd="1" presId="urn:microsoft.com/office/officeart/2005/8/layout/bList2"/>
    <dgm:cxn modelId="{BBEEADD7-4A98-4DB2-9301-226BC2681C2B}" type="presOf" srcId="{6D415837-984E-4787-9A90-CEA07E572D43}" destId="{9DFF57C5-2FD6-4951-8955-5C455E3FF708}" srcOrd="0" destOrd="0" presId="urn:microsoft.com/office/officeart/2005/8/layout/bList2"/>
    <dgm:cxn modelId="{4FAF8AE3-34EB-4EFF-A99B-00FC54D255DD}" type="presOf" srcId="{850C21D1-AA10-43AE-8F85-2CD9302E586B}" destId="{F2CE0CBA-0261-4B42-BD1E-189DE675D847}" srcOrd="0" destOrd="1" presId="urn:microsoft.com/office/officeart/2005/8/layout/bList2"/>
    <dgm:cxn modelId="{749923EB-5A5F-40AE-BF2F-62D5E6937A52}" type="presOf" srcId="{63F3606F-9387-4E50-A9C8-9D7D933EDCD6}" destId="{E7FC88CA-E27C-4FFE-9938-2F82C45C4EE1}" srcOrd="0" destOrd="0" presId="urn:microsoft.com/office/officeart/2005/8/layout/bList2"/>
    <dgm:cxn modelId="{ACD604EE-BDD3-4A38-A52A-68E3C5250EC5}" srcId="{CDCE4AD4-88B1-415E-9215-64C6754FE6E4}" destId="{138DA586-2634-48AC-B50F-17C88D2CB4B0}" srcOrd="1" destOrd="0" parTransId="{0F044730-012A-4006-953B-2D9C54A6D60D}" sibTransId="{7B8DF0EF-B02E-4644-920D-410C03F0F38E}"/>
    <dgm:cxn modelId="{BE0C7CF7-CF5B-4995-950D-4182BED3D819}" type="presOf" srcId="{6B211DA8-7144-40BD-BD74-16F475878EC2}" destId="{7BCB7011-90C9-424C-9496-4F26FDB7E1D1}" srcOrd="0" destOrd="0" presId="urn:microsoft.com/office/officeart/2005/8/layout/bList2"/>
    <dgm:cxn modelId="{13F417FA-7556-4E31-915B-893C7F5FFA98}" srcId="{B2930E07-578C-4492-86BA-11B3C6D07183}" destId="{F03ED654-D81A-48BD-9961-99F830E9EC64}" srcOrd="1" destOrd="0" parTransId="{11806FBB-9663-4457-99D0-BF85465DFCA6}" sibTransId="{EEED352E-7932-471A-AFC4-DB80FB615A42}"/>
    <dgm:cxn modelId="{556973FC-8EAA-4349-8EA4-D1A3CE130FDC}" type="presOf" srcId="{D8B50C5A-6A17-45BF-8ADA-F8FBA6FE4F06}" destId="{5C769D4C-6D54-4AF1-A36B-11C180DBB099}" srcOrd="0" destOrd="0" presId="urn:microsoft.com/office/officeart/2005/8/layout/bList2"/>
    <dgm:cxn modelId="{4D0761E5-5004-4126-A1BC-D0CD1ED2D93D}" type="presParOf" srcId="{CFCAE6D6-3B93-4BFC-987E-FC3DCBD87AF2}" destId="{9E756781-F77F-44BD-9A87-B54A2EF83155}" srcOrd="0" destOrd="0" presId="urn:microsoft.com/office/officeart/2005/8/layout/bList2"/>
    <dgm:cxn modelId="{94BD1EB8-A03C-4C9D-B350-509A5F48F068}" type="presParOf" srcId="{9E756781-F77F-44BD-9A87-B54A2EF83155}" destId="{01C61F24-EB24-4C6D-8E99-3A6AD44860DF}" srcOrd="0" destOrd="0" presId="urn:microsoft.com/office/officeart/2005/8/layout/bList2"/>
    <dgm:cxn modelId="{034A0351-7E3A-4E81-98BF-D5272EBD2230}" type="presParOf" srcId="{9E756781-F77F-44BD-9A87-B54A2EF83155}" destId="{EB64EF93-A6AF-4B54-843C-5ED28D656B7C}" srcOrd="1" destOrd="0" presId="urn:microsoft.com/office/officeart/2005/8/layout/bList2"/>
    <dgm:cxn modelId="{1318E7E3-D3FA-49DB-A52C-1AF4991F6020}" type="presParOf" srcId="{9E756781-F77F-44BD-9A87-B54A2EF83155}" destId="{37430295-7BA1-46AF-AC70-92B586420959}" srcOrd="2" destOrd="0" presId="urn:microsoft.com/office/officeart/2005/8/layout/bList2"/>
    <dgm:cxn modelId="{9094C135-234A-4AE9-B9D2-5AA94A545130}" type="presParOf" srcId="{9E756781-F77F-44BD-9A87-B54A2EF83155}" destId="{2208301A-CB51-4D48-91A1-204127ED0EFF}" srcOrd="3" destOrd="0" presId="urn:microsoft.com/office/officeart/2005/8/layout/bList2"/>
    <dgm:cxn modelId="{31B6C5CE-BE2E-4BF0-9F6D-23ECBCBE0532}" type="presParOf" srcId="{CFCAE6D6-3B93-4BFC-987E-FC3DCBD87AF2}" destId="{E7FC88CA-E27C-4FFE-9938-2F82C45C4EE1}" srcOrd="1" destOrd="0" presId="urn:microsoft.com/office/officeart/2005/8/layout/bList2"/>
    <dgm:cxn modelId="{4EB2C9C3-A7D6-4390-858D-67317E60A003}" type="presParOf" srcId="{CFCAE6D6-3B93-4BFC-987E-FC3DCBD87AF2}" destId="{3BFCA413-58DE-4DEE-9EC3-897D0C8975BB}" srcOrd="2" destOrd="0" presId="urn:microsoft.com/office/officeart/2005/8/layout/bList2"/>
    <dgm:cxn modelId="{98D131C4-DC6B-464D-9B1D-6EDB4F26BAB6}" type="presParOf" srcId="{3BFCA413-58DE-4DEE-9EC3-897D0C8975BB}" destId="{281DDF7D-2440-46E2-85F2-A1B8CE04CB97}" srcOrd="0" destOrd="0" presId="urn:microsoft.com/office/officeart/2005/8/layout/bList2"/>
    <dgm:cxn modelId="{B40A70A4-7B89-4CE0-84C9-A262E6C6F8F4}" type="presParOf" srcId="{3BFCA413-58DE-4DEE-9EC3-897D0C8975BB}" destId="{65FD9D9D-3EB7-4023-B825-E5348A7446E6}" srcOrd="1" destOrd="0" presId="urn:microsoft.com/office/officeart/2005/8/layout/bList2"/>
    <dgm:cxn modelId="{7EA397EC-39BA-400B-AAFD-574C1B9718C1}" type="presParOf" srcId="{3BFCA413-58DE-4DEE-9EC3-897D0C8975BB}" destId="{CB02C174-5CF4-4F6B-BA97-6F2DC88EFD97}" srcOrd="2" destOrd="0" presId="urn:microsoft.com/office/officeart/2005/8/layout/bList2"/>
    <dgm:cxn modelId="{73FC5D92-A994-4C01-AF69-30C301C54BCE}" type="presParOf" srcId="{3BFCA413-58DE-4DEE-9EC3-897D0C8975BB}" destId="{F657EA8B-3455-4F07-A243-5FAC929C426F}" srcOrd="3" destOrd="0" presId="urn:microsoft.com/office/officeart/2005/8/layout/bList2"/>
    <dgm:cxn modelId="{C4F3F15A-75ED-4A82-879D-C5B2638A93CB}" type="presParOf" srcId="{CFCAE6D6-3B93-4BFC-987E-FC3DCBD87AF2}" destId="{8793D37E-4D27-4136-9241-C796851C0FDE}" srcOrd="3" destOrd="0" presId="urn:microsoft.com/office/officeart/2005/8/layout/bList2"/>
    <dgm:cxn modelId="{E5393DBA-47E6-4B55-B36B-E1C07A69DC92}" type="presParOf" srcId="{CFCAE6D6-3B93-4BFC-987E-FC3DCBD87AF2}" destId="{3477BE3D-B8CA-4C26-A071-A39F1F62B287}" srcOrd="4" destOrd="0" presId="urn:microsoft.com/office/officeart/2005/8/layout/bList2"/>
    <dgm:cxn modelId="{477947F9-E648-4360-BC76-098CD50AA762}" type="presParOf" srcId="{3477BE3D-B8CA-4C26-A071-A39F1F62B287}" destId="{F2CE0CBA-0261-4B42-BD1E-189DE675D847}" srcOrd="0" destOrd="0" presId="urn:microsoft.com/office/officeart/2005/8/layout/bList2"/>
    <dgm:cxn modelId="{6836279A-9F2E-447F-80AE-199168D75B37}" type="presParOf" srcId="{3477BE3D-B8CA-4C26-A071-A39F1F62B287}" destId="{4F9C4869-FD3A-46CB-8A0A-34E31F5C1858}" srcOrd="1" destOrd="0" presId="urn:microsoft.com/office/officeart/2005/8/layout/bList2"/>
    <dgm:cxn modelId="{8DDDE5AC-9EA1-4EB4-877A-F2F7E8B9EE7F}" type="presParOf" srcId="{3477BE3D-B8CA-4C26-A071-A39F1F62B287}" destId="{B9C9AC23-D950-43F7-94AF-D38B31EB8DB1}" srcOrd="2" destOrd="0" presId="urn:microsoft.com/office/officeart/2005/8/layout/bList2"/>
    <dgm:cxn modelId="{5AF0DD34-F625-420B-B284-71E3A03B7273}" type="presParOf" srcId="{3477BE3D-B8CA-4C26-A071-A39F1F62B287}" destId="{8A99302B-F4B8-41B4-98FD-20D5C2DC8584}" srcOrd="3" destOrd="0" presId="urn:microsoft.com/office/officeart/2005/8/layout/bList2"/>
    <dgm:cxn modelId="{39A1E150-83BD-48FD-BC95-F4E003C6E485}" type="presParOf" srcId="{CFCAE6D6-3B93-4BFC-987E-FC3DCBD87AF2}" destId="{7BCB7011-90C9-424C-9496-4F26FDB7E1D1}" srcOrd="5" destOrd="0" presId="urn:microsoft.com/office/officeart/2005/8/layout/bList2"/>
    <dgm:cxn modelId="{63AB4C20-C7C0-490D-94E6-148CF4533039}" type="presParOf" srcId="{CFCAE6D6-3B93-4BFC-987E-FC3DCBD87AF2}" destId="{50D5C036-BD55-4092-A4E1-0800AD142DB4}" srcOrd="6" destOrd="0" presId="urn:microsoft.com/office/officeart/2005/8/layout/bList2"/>
    <dgm:cxn modelId="{420A5FCD-F22F-40A1-B47B-F72663D5A507}" type="presParOf" srcId="{50D5C036-BD55-4092-A4E1-0800AD142DB4}" destId="{6855859A-81D4-45DF-A9A0-8497A3EBFAE7}" srcOrd="0" destOrd="0" presId="urn:microsoft.com/office/officeart/2005/8/layout/bList2"/>
    <dgm:cxn modelId="{135ACCAF-D1FE-4DC1-BA9C-9420714F79AA}" type="presParOf" srcId="{50D5C036-BD55-4092-A4E1-0800AD142DB4}" destId="{5C769D4C-6D54-4AF1-A36B-11C180DBB099}" srcOrd="1" destOrd="0" presId="urn:microsoft.com/office/officeart/2005/8/layout/bList2"/>
    <dgm:cxn modelId="{6BB5E5E6-8813-4DF7-B4C1-A89AA7531003}" type="presParOf" srcId="{50D5C036-BD55-4092-A4E1-0800AD142DB4}" destId="{573BE76E-D4AB-455B-B870-E551CEBB81DF}" srcOrd="2" destOrd="0" presId="urn:microsoft.com/office/officeart/2005/8/layout/bList2"/>
    <dgm:cxn modelId="{98D5C42E-677C-428D-9D18-81E7055B2C87}" type="presParOf" srcId="{50D5C036-BD55-4092-A4E1-0800AD142DB4}" destId="{C1FCF25F-71C2-4D80-AD5F-C4B98D114987}" srcOrd="3" destOrd="0" presId="urn:microsoft.com/office/officeart/2005/8/layout/bList2"/>
    <dgm:cxn modelId="{9EB37A0C-7E94-4941-8202-972CB3F2AFD8}" type="presParOf" srcId="{CFCAE6D6-3B93-4BFC-987E-FC3DCBD87AF2}" destId="{62F2B47E-846F-49B0-A47B-3704420C637C}" srcOrd="7" destOrd="0" presId="urn:microsoft.com/office/officeart/2005/8/layout/bList2"/>
    <dgm:cxn modelId="{E50E7E0F-AED3-43A1-8EF7-EEDEA9077C04}" type="presParOf" srcId="{CFCAE6D6-3B93-4BFC-987E-FC3DCBD87AF2}" destId="{2D84FB63-CAE9-4EF7-8760-9348DF3E2EF7}" srcOrd="8" destOrd="0" presId="urn:microsoft.com/office/officeart/2005/8/layout/bList2"/>
    <dgm:cxn modelId="{33487881-FC91-423B-B637-8C9D76D61876}" type="presParOf" srcId="{2D84FB63-CAE9-4EF7-8760-9348DF3E2EF7}" destId="{9DFF57C5-2FD6-4951-8955-5C455E3FF708}" srcOrd="0" destOrd="0" presId="urn:microsoft.com/office/officeart/2005/8/layout/bList2"/>
    <dgm:cxn modelId="{166CDAEF-B55F-40EE-8A3B-20790DEE7493}" type="presParOf" srcId="{2D84FB63-CAE9-4EF7-8760-9348DF3E2EF7}" destId="{BD2D9DEF-0A16-4BED-94B3-B6B32644FC93}" srcOrd="1" destOrd="0" presId="urn:microsoft.com/office/officeart/2005/8/layout/bList2"/>
    <dgm:cxn modelId="{AFCED993-4E83-4A7D-81D5-EADCA2EE9D01}" type="presParOf" srcId="{2D84FB63-CAE9-4EF7-8760-9348DF3E2EF7}" destId="{C1DA7930-A374-41FD-AD06-3CD9734DBEDD}" srcOrd="2" destOrd="0" presId="urn:microsoft.com/office/officeart/2005/8/layout/bList2"/>
    <dgm:cxn modelId="{8DFE99C7-6B3F-4AF1-95E1-A905BB23BEB5}" type="presParOf" srcId="{2D84FB63-CAE9-4EF7-8760-9348DF3E2EF7}" destId="{C2354347-14F5-43A7-9670-E1725A3D933E}"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501AF-D257-4CF0-AE7C-EE853DE69BA6}">
      <dsp:nvSpPr>
        <dsp:cNvPr id="0" name=""/>
        <dsp:cNvSpPr/>
      </dsp:nvSpPr>
      <dsp:spPr>
        <a:xfrm>
          <a:off x="0" y="488236"/>
          <a:ext cx="5702299"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CE559A-901D-4171-88E7-6F2C8A2AD6CC}">
      <dsp:nvSpPr>
        <dsp:cNvPr id="0" name=""/>
        <dsp:cNvSpPr/>
      </dsp:nvSpPr>
      <dsp:spPr>
        <a:xfrm>
          <a:off x="285114" y="252076"/>
          <a:ext cx="3991609"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873" tIns="0" rIns="150873" bIns="0" numCol="1" spcCol="1270" anchor="ctr" anchorCtr="0">
          <a:noAutofit/>
        </a:bodyPr>
        <a:lstStyle/>
        <a:p>
          <a:pPr marL="0" lvl="0" indent="0" algn="l" defTabSz="711200">
            <a:lnSpc>
              <a:spcPct val="90000"/>
            </a:lnSpc>
            <a:spcBef>
              <a:spcPct val="0"/>
            </a:spcBef>
            <a:spcAft>
              <a:spcPct val="35000"/>
            </a:spcAft>
            <a:buNone/>
          </a:pPr>
          <a:r>
            <a:rPr lang="en-GB" sz="1600" kern="1200" dirty="0" err="1"/>
            <a:t>Analyzing</a:t>
          </a:r>
          <a:r>
            <a:rPr lang="en-GB" sz="1600" kern="1200" dirty="0"/>
            <a:t> the topics discussed between people during the peak of COVID-19.</a:t>
          </a:r>
        </a:p>
      </dsp:txBody>
      <dsp:txXfrm>
        <a:off x="308171" y="275133"/>
        <a:ext cx="3945495" cy="426206"/>
      </dsp:txXfrm>
    </dsp:sp>
    <dsp:sp modelId="{79E2A32A-D5A0-4E8E-8ADD-D6E0F5757E23}">
      <dsp:nvSpPr>
        <dsp:cNvPr id="0" name=""/>
        <dsp:cNvSpPr/>
      </dsp:nvSpPr>
      <dsp:spPr>
        <a:xfrm>
          <a:off x="0" y="1213996"/>
          <a:ext cx="5702299"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D0344E-BB20-469D-BD7A-EADCC31C3E35}">
      <dsp:nvSpPr>
        <dsp:cNvPr id="0" name=""/>
        <dsp:cNvSpPr/>
      </dsp:nvSpPr>
      <dsp:spPr>
        <a:xfrm>
          <a:off x="285114" y="977836"/>
          <a:ext cx="3991609"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873" tIns="0" rIns="150873" bIns="0" numCol="1" spcCol="1270" anchor="ctr" anchorCtr="0">
          <a:noAutofit/>
        </a:bodyPr>
        <a:lstStyle/>
        <a:p>
          <a:pPr marL="0" lvl="0" indent="0" algn="l" defTabSz="711200">
            <a:lnSpc>
              <a:spcPct val="90000"/>
            </a:lnSpc>
            <a:spcBef>
              <a:spcPct val="0"/>
            </a:spcBef>
            <a:spcAft>
              <a:spcPct val="35000"/>
            </a:spcAft>
            <a:buNone/>
          </a:pPr>
          <a:r>
            <a:rPr lang="en-GB" sz="1600" kern="1200" dirty="0"/>
            <a:t>Identifying and detecting the rumours related to COVID-19.</a:t>
          </a:r>
        </a:p>
      </dsp:txBody>
      <dsp:txXfrm>
        <a:off x="308171" y="1000893"/>
        <a:ext cx="3945495" cy="426206"/>
      </dsp:txXfrm>
    </dsp:sp>
    <dsp:sp modelId="{8E8BDF4D-A7F7-4795-9C18-F7B97418220A}">
      <dsp:nvSpPr>
        <dsp:cNvPr id="0" name=""/>
        <dsp:cNvSpPr/>
      </dsp:nvSpPr>
      <dsp:spPr>
        <a:xfrm>
          <a:off x="0" y="1939756"/>
          <a:ext cx="5702299"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943B01-903B-404E-AD52-B92E5CDABB56}">
      <dsp:nvSpPr>
        <dsp:cNvPr id="0" name=""/>
        <dsp:cNvSpPr/>
      </dsp:nvSpPr>
      <dsp:spPr>
        <a:xfrm>
          <a:off x="285114" y="1703596"/>
          <a:ext cx="3991609"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0873" tIns="0" rIns="150873" bIns="0" numCol="1" spcCol="1270" anchor="ctr" anchorCtr="0">
          <a:noAutofit/>
        </a:bodyPr>
        <a:lstStyle/>
        <a:p>
          <a:pPr marL="0" lvl="0" indent="0" algn="l" defTabSz="711200">
            <a:lnSpc>
              <a:spcPct val="90000"/>
            </a:lnSpc>
            <a:spcBef>
              <a:spcPct val="0"/>
            </a:spcBef>
            <a:spcAft>
              <a:spcPct val="35000"/>
            </a:spcAft>
            <a:buNone/>
          </a:pPr>
          <a:r>
            <a:rPr lang="en-GB" sz="1600" kern="1200" dirty="0"/>
            <a:t>Predicting the type of sources of tweets about COVID-19. </a:t>
          </a:r>
        </a:p>
      </dsp:txBody>
      <dsp:txXfrm>
        <a:off x="308171" y="1726653"/>
        <a:ext cx="3945495"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0AEBC-E30A-4EE3-83E6-A3F33C7715F6}">
      <dsp:nvSpPr>
        <dsp:cNvPr id="0" name=""/>
        <dsp:cNvSpPr/>
      </dsp:nvSpPr>
      <dsp:spPr>
        <a:xfrm rot="5400000">
          <a:off x="5534243" y="-2300988"/>
          <a:ext cx="773280" cy="557259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We analysed the tweets related to COVID-19 from December 2019 to April 2020.</a:t>
          </a:r>
        </a:p>
      </dsp:txBody>
      <dsp:txXfrm rot="-5400000">
        <a:off x="3134585" y="136418"/>
        <a:ext cx="5534848" cy="697784"/>
      </dsp:txXfrm>
    </dsp:sp>
    <dsp:sp modelId="{46B21786-FC61-472F-82AE-4CD23CE5C35E}">
      <dsp:nvSpPr>
        <dsp:cNvPr id="0" name=""/>
        <dsp:cNvSpPr/>
      </dsp:nvSpPr>
      <dsp:spPr>
        <a:xfrm>
          <a:off x="0" y="2009"/>
          <a:ext cx="3134585" cy="966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GB" sz="4200" kern="1200" dirty="0"/>
            <a:t>When?</a:t>
          </a:r>
        </a:p>
      </dsp:txBody>
      <dsp:txXfrm>
        <a:off x="47186" y="49195"/>
        <a:ext cx="3040213" cy="872228"/>
      </dsp:txXfrm>
    </dsp:sp>
    <dsp:sp modelId="{246A3F44-1D56-4E99-B77B-DC395A325476}">
      <dsp:nvSpPr>
        <dsp:cNvPr id="0" name=""/>
        <dsp:cNvSpPr/>
      </dsp:nvSpPr>
      <dsp:spPr>
        <a:xfrm rot="5400000">
          <a:off x="5534243" y="-1286058"/>
          <a:ext cx="773280" cy="557259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GB" sz="2100" kern="1200" dirty="0"/>
            <a:t>We have collected approximately six million tweets in Arabic during this period.</a:t>
          </a:r>
        </a:p>
      </dsp:txBody>
      <dsp:txXfrm rot="-5400000">
        <a:off x="3134585" y="1151348"/>
        <a:ext cx="5534848" cy="697784"/>
      </dsp:txXfrm>
    </dsp:sp>
    <dsp:sp modelId="{A83D5381-D595-4AE7-8B9A-50846B8BFA22}">
      <dsp:nvSpPr>
        <dsp:cNvPr id="0" name=""/>
        <dsp:cNvSpPr/>
      </dsp:nvSpPr>
      <dsp:spPr>
        <a:xfrm>
          <a:off x="0" y="1016939"/>
          <a:ext cx="3134585" cy="966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GB" sz="4200" kern="1200" dirty="0"/>
            <a:t>How many?</a:t>
          </a:r>
        </a:p>
      </dsp:txBody>
      <dsp:txXfrm>
        <a:off x="47186" y="1064125"/>
        <a:ext cx="3040213" cy="872228"/>
      </dsp:txXfrm>
    </dsp:sp>
    <dsp:sp modelId="{40E72DDA-3D53-4126-950C-5051F7E8CF6C}">
      <dsp:nvSpPr>
        <dsp:cNvPr id="0" name=""/>
        <dsp:cNvSpPr/>
      </dsp:nvSpPr>
      <dsp:spPr>
        <a:xfrm rot="5400000">
          <a:off x="5534243" y="-271128"/>
          <a:ext cx="773280" cy="557259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We obtained the tweets depending on three keywords (</a:t>
          </a:r>
          <a:r>
            <a:rPr lang="ar-SA" sz="1400" kern="1200" dirty="0"/>
            <a:t>كورونا</a:t>
          </a:r>
          <a:r>
            <a:rPr lang="en-GB" sz="1400" kern="1200" dirty="0"/>
            <a:t>), </a:t>
          </a:r>
          <a:r>
            <a:rPr lang="ar-SA" sz="1400" kern="1200" dirty="0"/>
            <a:t>(كرونا)</a:t>
          </a:r>
          <a:r>
            <a:rPr lang="en-GB" sz="1400" kern="1200" dirty="0"/>
            <a:t>, and </a:t>
          </a:r>
          <a:r>
            <a:rPr lang="ar-SA" sz="1400" kern="1200" dirty="0"/>
            <a:t> (كوفيد-19)</a:t>
          </a:r>
          <a:r>
            <a:rPr lang="en-GB" sz="1400" kern="1200" dirty="0"/>
            <a:t>, which mean Coronavirus, a misspelling of the name of Coronavirus, and COVID-19 respectively in English.</a:t>
          </a:r>
        </a:p>
      </dsp:txBody>
      <dsp:txXfrm rot="-5400000">
        <a:off x="3134585" y="2166278"/>
        <a:ext cx="5534848" cy="697784"/>
      </dsp:txXfrm>
    </dsp:sp>
    <dsp:sp modelId="{E7BF6D6F-0B9C-458C-8A83-C525E4FE58A3}">
      <dsp:nvSpPr>
        <dsp:cNvPr id="0" name=""/>
        <dsp:cNvSpPr/>
      </dsp:nvSpPr>
      <dsp:spPr>
        <a:xfrm>
          <a:off x="0" y="2031870"/>
          <a:ext cx="3134585" cy="966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GB" sz="4200" kern="1200" dirty="0"/>
            <a:t>What?</a:t>
          </a:r>
        </a:p>
      </dsp:txBody>
      <dsp:txXfrm>
        <a:off x="47186" y="2079056"/>
        <a:ext cx="3040213" cy="872228"/>
      </dsp:txXfrm>
    </dsp:sp>
    <dsp:sp modelId="{875E4BF9-1873-4538-9072-619BC23B8C97}">
      <dsp:nvSpPr>
        <dsp:cNvPr id="0" name=""/>
        <dsp:cNvSpPr/>
      </dsp:nvSpPr>
      <dsp:spPr>
        <a:xfrm rot="5400000">
          <a:off x="5534243" y="743802"/>
          <a:ext cx="773280" cy="557259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GB" sz="2100" kern="1200" dirty="0"/>
            <a:t>We collected the tweets </a:t>
          </a:r>
          <a:r>
            <a:rPr lang="en-GB" sz="2100" kern="1200"/>
            <a:t>weekly using </a:t>
          </a:r>
          <a:r>
            <a:rPr lang="en-GB" sz="2100" kern="1200" dirty="0"/>
            <a:t>Twitter API.</a:t>
          </a:r>
        </a:p>
      </dsp:txBody>
      <dsp:txXfrm rot="-5400000">
        <a:off x="3134585" y="3181208"/>
        <a:ext cx="5534848" cy="697784"/>
      </dsp:txXfrm>
    </dsp:sp>
    <dsp:sp modelId="{70767A8E-BE7D-412A-9D9E-83620A95900F}">
      <dsp:nvSpPr>
        <dsp:cNvPr id="0" name=""/>
        <dsp:cNvSpPr/>
      </dsp:nvSpPr>
      <dsp:spPr>
        <a:xfrm>
          <a:off x="0" y="3046800"/>
          <a:ext cx="3134585" cy="9666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a:lnSpc>
              <a:spcPct val="90000"/>
            </a:lnSpc>
            <a:spcBef>
              <a:spcPct val="0"/>
            </a:spcBef>
            <a:spcAft>
              <a:spcPct val="35000"/>
            </a:spcAft>
            <a:buNone/>
          </a:pPr>
          <a:r>
            <a:rPr lang="en-GB" sz="4200" kern="1200" dirty="0"/>
            <a:t>How?</a:t>
          </a:r>
        </a:p>
      </dsp:txBody>
      <dsp:txXfrm>
        <a:off x="47186" y="3093986"/>
        <a:ext cx="3040213" cy="8722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AB96A-2A47-41F8-94AD-27C51DF00745}">
      <dsp:nvSpPr>
        <dsp:cNvPr id="0" name=""/>
        <dsp:cNvSpPr/>
      </dsp:nvSpPr>
      <dsp:spPr>
        <a:xfrm>
          <a:off x="6979384" y="811283"/>
          <a:ext cx="2107837" cy="210794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4C6F85-6216-4DF4-B421-98702419EF52}">
      <dsp:nvSpPr>
        <dsp:cNvPr id="0" name=""/>
        <dsp:cNvSpPr/>
      </dsp:nvSpPr>
      <dsp:spPr>
        <a:xfrm>
          <a:off x="7049886" y="881560"/>
          <a:ext cx="1967736" cy="1967391"/>
        </a:xfrm>
        <a:prstGeom prst="ellips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Remove Arabic </a:t>
          </a:r>
          <a:r>
            <a:rPr lang="en-GB" sz="1200" kern="1200" dirty="0" err="1"/>
            <a:t>stopwords</a:t>
          </a:r>
          <a:r>
            <a:rPr lang="en-GB" sz="1200" kern="1200" dirty="0"/>
            <a:t>.</a:t>
          </a:r>
        </a:p>
      </dsp:txBody>
      <dsp:txXfrm>
        <a:off x="7330992" y="1162669"/>
        <a:ext cx="1405526" cy="1405173"/>
      </dsp:txXfrm>
    </dsp:sp>
    <dsp:sp modelId="{4F8BBA91-8427-4D5C-927E-C9671EFDC42F}">
      <dsp:nvSpPr>
        <dsp:cNvPr id="0" name=""/>
        <dsp:cNvSpPr/>
      </dsp:nvSpPr>
      <dsp:spPr>
        <a:xfrm rot="2700000">
          <a:off x="4791988" y="811134"/>
          <a:ext cx="2107872" cy="2107872"/>
        </a:xfrm>
        <a:prstGeom prst="teardrop">
          <a:avLst>
            <a:gd name="adj" fmla="val 1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E4315D-6C7D-4E38-8AAA-DED31D5F1D79}">
      <dsp:nvSpPr>
        <dsp:cNvPr id="0" name=""/>
        <dsp:cNvSpPr/>
      </dsp:nvSpPr>
      <dsp:spPr>
        <a:xfrm>
          <a:off x="4871546" y="881560"/>
          <a:ext cx="1967736" cy="1967391"/>
        </a:xfrm>
        <a:prstGeom prst="ellips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Normalize and tokenize tweets.</a:t>
          </a:r>
        </a:p>
      </dsp:txBody>
      <dsp:txXfrm>
        <a:off x="5152652" y="1162669"/>
        <a:ext cx="1405526" cy="1405173"/>
      </dsp:txXfrm>
    </dsp:sp>
    <dsp:sp modelId="{E17A0566-A1C1-4DC3-9801-98E64F5949F0}">
      <dsp:nvSpPr>
        <dsp:cNvPr id="0" name=""/>
        <dsp:cNvSpPr/>
      </dsp:nvSpPr>
      <dsp:spPr>
        <a:xfrm rot="2700000">
          <a:off x="2622687" y="811134"/>
          <a:ext cx="2107872" cy="2107872"/>
        </a:xfrm>
        <a:prstGeom prst="teardrop">
          <a:avLst>
            <a:gd name="adj" fmla="val 1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CDA57A-3ED0-4D2B-883E-39D5E4B49D31}">
      <dsp:nvSpPr>
        <dsp:cNvPr id="0" name=""/>
        <dsp:cNvSpPr/>
      </dsp:nvSpPr>
      <dsp:spPr>
        <a:xfrm>
          <a:off x="2693206" y="881560"/>
          <a:ext cx="1967736" cy="1967391"/>
        </a:xfrm>
        <a:prstGeom prst="ellips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Filter out URLs, mentions, hashtags, numbers, emojis, repeating characters, and non-Arabic words using Python scripts.</a:t>
          </a:r>
        </a:p>
      </dsp:txBody>
      <dsp:txXfrm>
        <a:off x="2974312" y="1162669"/>
        <a:ext cx="1405526" cy="1405173"/>
      </dsp:txXfrm>
    </dsp:sp>
    <dsp:sp modelId="{E26FD1BF-71A3-46EC-8E9D-43193662EC6F}">
      <dsp:nvSpPr>
        <dsp:cNvPr id="0" name=""/>
        <dsp:cNvSpPr/>
      </dsp:nvSpPr>
      <dsp:spPr>
        <a:xfrm rot="2700000">
          <a:off x="444347" y="811134"/>
          <a:ext cx="2107872" cy="2107872"/>
        </a:xfrm>
        <a:prstGeom prst="teardrop">
          <a:avLst>
            <a:gd name="adj" fmla="val 1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33A679-F979-47FA-915D-1ECB9AF05C9E}">
      <dsp:nvSpPr>
        <dsp:cNvPr id="0" name=""/>
        <dsp:cNvSpPr/>
      </dsp:nvSpPr>
      <dsp:spPr>
        <a:xfrm>
          <a:off x="514867" y="881560"/>
          <a:ext cx="1967736" cy="1967391"/>
        </a:xfrm>
        <a:prstGeom prst="ellips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Manually remove retweets, advertisements, and spam.</a:t>
          </a:r>
        </a:p>
      </dsp:txBody>
      <dsp:txXfrm>
        <a:off x="795972" y="1162669"/>
        <a:ext cx="1405526" cy="14051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B1390-A6AB-4206-94AA-65F6E5B230D6}">
      <dsp:nvSpPr>
        <dsp:cNvPr id="0" name=""/>
        <dsp:cNvSpPr/>
      </dsp:nvSpPr>
      <dsp:spPr>
        <a:xfrm>
          <a:off x="1164151" y="2726"/>
          <a:ext cx="2877174" cy="1150869"/>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To better understand the topics discussed in the corpus</a:t>
          </a:r>
        </a:p>
      </dsp:txBody>
      <dsp:txXfrm>
        <a:off x="1739586" y="2726"/>
        <a:ext cx="1726305" cy="1150869"/>
      </dsp:txXfrm>
    </dsp:sp>
    <dsp:sp modelId="{4ECD2F42-28F3-4DF0-B168-1573096CCD94}">
      <dsp:nvSpPr>
        <dsp:cNvPr id="0" name=""/>
        <dsp:cNvSpPr/>
      </dsp:nvSpPr>
      <dsp:spPr>
        <a:xfrm>
          <a:off x="3667293" y="100550"/>
          <a:ext cx="3828792" cy="955221"/>
        </a:xfrm>
        <a:prstGeom prst="chevron">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marL="0" lvl="0" indent="0" algn="ctr" defTabSz="1022350">
            <a:lnSpc>
              <a:spcPct val="90000"/>
            </a:lnSpc>
            <a:spcBef>
              <a:spcPct val="0"/>
            </a:spcBef>
            <a:spcAft>
              <a:spcPct val="35000"/>
            </a:spcAft>
            <a:buNone/>
          </a:pPr>
          <a:r>
            <a:rPr lang="en-GB" sz="2300" kern="1200" dirty="0"/>
            <a:t>We carried out a cluster analysis</a:t>
          </a:r>
        </a:p>
      </dsp:txBody>
      <dsp:txXfrm>
        <a:off x="4144904" y="100550"/>
        <a:ext cx="2873571" cy="955221"/>
      </dsp:txXfrm>
    </dsp:sp>
    <dsp:sp modelId="{86FED237-A6C2-4F44-B39E-DA1AB51A4791}">
      <dsp:nvSpPr>
        <dsp:cNvPr id="0" name=""/>
        <dsp:cNvSpPr/>
      </dsp:nvSpPr>
      <dsp:spPr>
        <a:xfrm>
          <a:off x="1164151" y="1314718"/>
          <a:ext cx="2877174" cy="1150869"/>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To detect rumours</a:t>
          </a:r>
        </a:p>
      </dsp:txBody>
      <dsp:txXfrm>
        <a:off x="1739586" y="1314718"/>
        <a:ext cx="1726305" cy="1150869"/>
      </dsp:txXfrm>
    </dsp:sp>
    <dsp:sp modelId="{5D64E4BA-99C0-44AD-B463-5F0F72555A54}">
      <dsp:nvSpPr>
        <dsp:cNvPr id="0" name=""/>
        <dsp:cNvSpPr/>
      </dsp:nvSpPr>
      <dsp:spPr>
        <a:xfrm>
          <a:off x="3667293" y="1412542"/>
          <a:ext cx="3807037" cy="955221"/>
        </a:xfrm>
        <a:prstGeom prst="chevron">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14605" rIns="0" bIns="14605" numCol="1" spcCol="1270" anchor="ctr" anchorCtr="0">
          <a:noAutofit/>
        </a:bodyPr>
        <a:lstStyle/>
        <a:p>
          <a:pPr marL="0" lvl="0" indent="0" algn="ctr" defTabSz="1022350" rtl="0">
            <a:lnSpc>
              <a:spcPct val="90000"/>
            </a:lnSpc>
            <a:spcBef>
              <a:spcPct val="0"/>
            </a:spcBef>
            <a:spcAft>
              <a:spcPct val="35000"/>
            </a:spcAft>
            <a:buNone/>
          </a:pPr>
          <a:r>
            <a:rPr lang="en-GB" sz="2300" kern="1200" dirty="0"/>
            <a:t>We took a sample of the corpus, then </a:t>
          </a:r>
          <a:r>
            <a:rPr lang="en-GB" sz="2300" kern="1200" dirty="0">
              <a:latin typeface="Trebuchet MS" panose="020B0603020202020204"/>
            </a:rPr>
            <a:t>classified</a:t>
          </a:r>
          <a:r>
            <a:rPr lang="en-GB" sz="2300" kern="1200" dirty="0"/>
            <a:t> </a:t>
          </a:r>
          <a:r>
            <a:rPr lang="en-GB" sz="2300" kern="1200" dirty="0">
              <a:latin typeface="Trebuchet MS" panose="020B0603020202020204"/>
            </a:rPr>
            <a:t>the tweets </a:t>
          </a:r>
          <a:endParaRPr lang="en-GB" sz="2300" kern="1200" dirty="0"/>
        </a:p>
      </dsp:txBody>
      <dsp:txXfrm>
        <a:off x="4144904" y="1412542"/>
        <a:ext cx="2851816" cy="955221"/>
      </dsp:txXfrm>
    </dsp:sp>
    <dsp:sp modelId="{019AB1C7-0A68-4D18-9F6F-17AD47ED58FB}">
      <dsp:nvSpPr>
        <dsp:cNvPr id="0" name=""/>
        <dsp:cNvSpPr/>
      </dsp:nvSpPr>
      <dsp:spPr>
        <a:xfrm>
          <a:off x="1164151" y="2626709"/>
          <a:ext cx="2877174" cy="1150869"/>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GB" sz="1800" kern="1200" dirty="0"/>
            <a:t>To determine the veracity of the tweets.</a:t>
          </a:r>
        </a:p>
      </dsp:txBody>
      <dsp:txXfrm>
        <a:off x="1739586" y="2626709"/>
        <a:ext cx="1726305" cy="1150869"/>
      </dsp:txXfrm>
    </dsp:sp>
    <dsp:sp modelId="{57D9D1E3-250A-4052-83AD-77DBADB095AD}">
      <dsp:nvSpPr>
        <dsp:cNvPr id="0" name=""/>
        <dsp:cNvSpPr/>
      </dsp:nvSpPr>
      <dsp:spPr>
        <a:xfrm>
          <a:off x="3667293" y="2724533"/>
          <a:ext cx="3872326" cy="955221"/>
        </a:xfrm>
        <a:prstGeom prst="chevron">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en-GB" sz="1600" kern="1200" dirty="0"/>
            <a:t>We extended our previous work to classify the source of tweets into five types of Twitter users</a:t>
          </a:r>
        </a:p>
      </dsp:txBody>
      <dsp:txXfrm>
        <a:off x="4144904" y="2724533"/>
        <a:ext cx="2917105" cy="9552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61F24-EB24-4C6D-8E99-3A6AD44860DF}">
      <dsp:nvSpPr>
        <dsp:cNvPr id="0" name=""/>
        <dsp:cNvSpPr/>
      </dsp:nvSpPr>
      <dsp:spPr>
        <a:xfrm>
          <a:off x="1019858" y="2732"/>
          <a:ext cx="2055902" cy="1534687"/>
        </a:xfrm>
        <a:prstGeom prst="round2SameRect">
          <a:avLst>
            <a:gd name="adj1" fmla="val 8000"/>
            <a:gd name="adj2" fmla="val 0"/>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l" defTabSz="488950">
            <a:lnSpc>
              <a:spcPct val="90000"/>
            </a:lnSpc>
            <a:spcBef>
              <a:spcPct val="0"/>
            </a:spcBef>
            <a:spcAft>
              <a:spcPct val="15000"/>
            </a:spcAft>
            <a:buChar char="•"/>
          </a:pPr>
          <a:r>
            <a:rPr lang="ar-SA" sz="1100" kern="1200" dirty="0"/>
            <a:t>وزارة الصحة : تسجيل ١٥ حالة شفاء و ١٢٨ إصابة جديدة بفيروس كورونا المستجد</a:t>
          </a:r>
          <a:endParaRPr lang="en-GB" sz="1100" kern="1200" dirty="0"/>
        </a:p>
        <a:p>
          <a:pPr marL="57150" lvl="1" indent="-57150" algn="l" defTabSz="400050">
            <a:lnSpc>
              <a:spcPct val="90000"/>
            </a:lnSpc>
            <a:spcBef>
              <a:spcPct val="0"/>
            </a:spcBef>
            <a:spcAft>
              <a:spcPct val="15000"/>
            </a:spcAft>
            <a:buChar char="•"/>
          </a:pPr>
          <a:r>
            <a:rPr lang="en-GB" sz="900" kern="1200" dirty="0"/>
            <a:t>Ministry of Health: 15 new cases of recovery and 128 new cases of coronavirus were registered</a:t>
          </a:r>
        </a:p>
      </dsp:txBody>
      <dsp:txXfrm>
        <a:off x="1055818" y="38692"/>
        <a:ext cx="1983982" cy="1498727"/>
      </dsp:txXfrm>
    </dsp:sp>
    <dsp:sp modelId="{37430295-7BA1-46AF-AC70-92B586420959}">
      <dsp:nvSpPr>
        <dsp:cNvPr id="0" name=""/>
        <dsp:cNvSpPr/>
      </dsp:nvSpPr>
      <dsp:spPr>
        <a:xfrm>
          <a:off x="1019858" y="1537419"/>
          <a:ext cx="2055902" cy="659915"/>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en-GB" sz="1800" b="1" kern="1200"/>
            <a:t>Statistics</a:t>
          </a:r>
        </a:p>
      </dsp:txBody>
      <dsp:txXfrm>
        <a:off x="1019858" y="1537419"/>
        <a:ext cx="1447818" cy="659915"/>
      </dsp:txXfrm>
    </dsp:sp>
    <dsp:sp modelId="{2208301A-CB51-4D48-91A1-204127ED0EFF}">
      <dsp:nvSpPr>
        <dsp:cNvPr id="0" name=""/>
        <dsp:cNvSpPr/>
      </dsp:nvSpPr>
      <dsp:spPr>
        <a:xfrm>
          <a:off x="2525835" y="1642241"/>
          <a:ext cx="719565" cy="71956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9050"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1DDF7D-2440-46E2-85F2-A1B8CE04CB97}">
      <dsp:nvSpPr>
        <dsp:cNvPr id="0" name=""/>
        <dsp:cNvSpPr/>
      </dsp:nvSpPr>
      <dsp:spPr>
        <a:xfrm>
          <a:off x="3423668" y="2732"/>
          <a:ext cx="2055902" cy="1534687"/>
        </a:xfrm>
        <a:prstGeom prst="round2SameRect">
          <a:avLst>
            <a:gd name="adj1" fmla="val 8000"/>
            <a:gd name="adj2" fmla="val 0"/>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8100" rIns="12700" bIns="12700" numCol="1" spcCol="1270" anchor="t" anchorCtr="0">
          <a:noAutofit/>
        </a:bodyPr>
        <a:lstStyle/>
        <a:p>
          <a:pPr marL="57150" lvl="1" indent="-57150" algn="l" defTabSz="444500">
            <a:lnSpc>
              <a:spcPct val="90000"/>
            </a:lnSpc>
            <a:spcBef>
              <a:spcPct val="0"/>
            </a:spcBef>
            <a:spcAft>
              <a:spcPct val="15000"/>
            </a:spcAft>
            <a:buChar char="•"/>
          </a:pPr>
          <a:r>
            <a:rPr lang="ar-SA" sz="1000" kern="1200"/>
            <a:t>اللهم اصرف عنا الوباء وقنا شر الداء بلطفك ورحمتك إنك على كل شيء قدير </a:t>
          </a:r>
          <a:endParaRPr lang="en-GB" sz="1000" kern="1200"/>
        </a:p>
        <a:p>
          <a:pPr marL="57150" lvl="1" indent="-57150" algn="l" defTabSz="444500">
            <a:lnSpc>
              <a:spcPct val="90000"/>
            </a:lnSpc>
            <a:spcBef>
              <a:spcPct val="0"/>
            </a:spcBef>
            <a:spcAft>
              <a:spcPct val="15000"/>
            </a:spcAft>
            <a:buChar char="•"/>
          </a:pPr>
          <a:r>
            <a:rPr lang="en-GB" sz="1000" kern="1200" dirty="0"/>
            <a:t>God, distract us from the epidemic, and grant us the evil of sickness with your kindness and mercy. You are capable of everything</a:t>
          </a:r>
        </a:p>
      </dsp:txBody>
      <dsp:txXfrm>
        <a:off x="3459628" y="38692"/>
        <a:ext cx="1983982" cy="1498727"/>
      </dsp:txXfrm>
    </dsp:sp>
    <dsp:sp modelId="{CB02C174-5CF4-4F6B-BA97-6F2DC88EFD97}">
      <dsp:nvSpPr>
        <dsp:cNvPr id="0" name=""/>
        <dsp:cNvSpPr/>
      </dsp:nvSpPr>
      <dsp:spPr>
        <a:xfrm>
          <a:off x="3423668" y="1537419"/>
          <a:ext cx="2055902" cy="659915"/>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en-GB" sz="1800" b="1" kern="1200"/>
            <a:t>Prayers</a:t>
          </a:r>
        </a:p>
      </dsp:txBody>
      <dsp:txXfrm>
        <a:off x="3423668" y="1537419"/>
        <a:ext cx="1447818" cy="659915"/>
      </dsp:txXfrm>
    </dsp:sp>
    <dsp:sp modelId="{F657EA8B-3455-4F07-A243-5FAC929C426F}">
      <dsp:nvSpPr>
        <dsp:cNvPr id="0" name=""/>
        <dsp:cNvSpPr/>
      </dsp:nvSpPr>
      <dsp:spPr>
        <a:xfrm>
          <a:off x="4929645" y="1642241"/>
          <a:ext cx="719565" cy="71956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9050"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CE0CBA-0261-4B42-BD1E-189DE675D847}">
      <dsp:nvSpPr>
        <dsp:cNvPr id="0" name=""/>
        <dsp:cNvSpPr/>
      </dsp:nvSpPr>
      <dsp:spPr>
        <a:xfrm>
          <a:off x="5827479" y="2732"/>
          <a:ext cx="2055902" cy="1534687"/>
        </a:xfrm>
        <a:prstGeom prst="round2SameRect">
          <a:avLst>
            <a:gd name="adj1" fmla="val 8000"/>
            <a:gd name="adj2" fmla="val 0"/>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8100" rIns="12700" bIns="12700" numCol="1" spcCol="1270" anchor="t" anchorCtr="0">
          <a:noAutofit/>
        </a:bodyPr>
        <a:lstStyle/>
        <a:p>
          <a:pPr marL="57150" lvl="1" indent="-57150" algn="l" defTabSz="444500">
            <a:lnSpc>
              <a:spcPct val="90000"/>
            </a:lnSpc>
            <a:spcBef>
              <a:spcPct val="0"/>
            </a:spcBef>
            <a:spcAft>
              <a:spcPct val="15000"/>
            </a:spcAft>
            <a:buChar char="•"/>
          </a:pPr>
          <a:r>
            <a:rPr lang="ar-SA" sz="1000" kern="1200"/>
            <a:t>أمانة الرياض تنفذ أعمال تطهير وتعقيم للطرقات الرئيسية والفرعية والمنشآت لمنع انتشار كورونا</a:t>
          </a:r>
          <a:endParaRPr lang="en-GB" sz="1000" kern="1200"/>
        </a:p>
        <a:p>
          <a:pPr marL="57150" lvl="1" indent="-57150" algn="l" defTabSz="444500">
            <a:lnSpc>
              <a:spcPct val="90000"/>
            </a:lnSpc>
            <a:spcBef>
              <a:spcPct val="0"/>
            </a:spcBef>
            <a:spcAft>
              <a:spcPct val="15000"/>
            </a:spcAft>
            <a:buChar char="•"/>
          </a:pPr>
          <a:r>
            <a:rPr lang="en-GB" sz="1000" kern="1200"/>
            <a:t>The Riyadh Municipality carries out purification and sterilization works for the main and secondary roads and establishments to prevent the spread of Corona</a:t>
          </a:r>
        </a:p>
      </dsp:txBody>
      <dsp:txXfrm>
        <a:off x="5863439" y="38692"/>
        <a:ext cx="1983982" cy="1498727"/>
      </dsp:txXfrm>
    </dsp:sp>
    <dsp:sp modelId="{B9C9AC23-D950-43F7-94AF-D38B31EB8DB1}">
      <dsp:nvSpPr>
        <dsp:cNvPr id="0" name=""/>
        <dsp:cNvSpPr/>
      </dsp:nvSpPr>
      <dsp:spPr>
        <a:xfrm>
          <a:off x="5827479" y="1537419"/>
          <a:ext cx="2055902" cy="659915"/>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0" rIns="20320" bIns="0" numCol="1" spcCol="1270" anchor="ctr" anchorCtr="0">
          <a:noAutofit/>
        </a:bodyPr>
        <a:lstStyle/>
        <a:p>
          <a:pPr marL="0" lvl="0" indent="0" algn="l" defTabSz="711200">
            <a:lnSpc>
              <a:spcPct val="90000"/>
            </a:lnSpc>
            <a:spcBef>
              <a:spcPct val="0"/>
            </a:spcBef>
            <a:spcAft>
              <a:spcPct val="35000"/>
            </a:spcAft>
            <a:buNone/>
          </a:pPr>
          <a:r>
            <a:rPr lang="en-GB" sz="1600" b="1" kern="1200"/>
            <a:t>Locations</a:t>
          </a:r>
        </a:p>
      </dsp:txBody>
      <dsp:txXfrm>
        <a:off x="5827479" y="1537419"/>
        <a:ext cx="1447818" cy="659915"/>
      </dsp:txXfrm>
    </dsp:sp>
    <dsp:sp modelId="{8A99302B-F4B8-41B4-98FD-20D5C2DC8584}">
      <dsp:nvSpPr>
        <dsp:cNvPr id="0" name=""/>
        <dsp:cNvSpPr/>
      </dsp:nvSpPr>
      <dsp:spPr>
        <a:xfrm>
          <a:off x="7333455" y="1642241"/>
          <a:ext cx="719565" cy="71956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9050"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55859A-81D4-45DF-A9A0-8497A3EBFAE7}">
      <dsp:nvSpPr>
        <dsp:cNvPr id="0" name=""/>
        <dsp:cNvSpPr/>
      </dsp:nvSpPr>
      <dsp:spPr>
        <a:xfrm>
          <a:off x="2221763" y="2718193"/>
          <a:ext cx="2055902" cy="1534687"/>
        </a:xfrm>
        <a:prstGeom prst="round2SameRect">
          <a:avLst>
            <a:gd name="adj1" fmla="val 8000"/>
            <a:gd name="adj2" fmla="val 0"/>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8100" rIns="12700" bIns="12700" numCol="1" spcCol="1270" anchor="t" anchorCtr="0">
          <a:noAutofit/>
        </a:bodyPr>
        <a:lstStyle/>
        <a:p>
          <a:pPr marL="57150" lvl="1" indent="-57150" algn="l" defTabSz="444500">
            <a:lnSpc>
              <a:spcPct val="90000"/>
            </a:lnSpc>
            <a:spcBef>
              <a:spcPct val="0"/>
            </a:spcBef>
            <a:spcAft>
              <a:spcPct val="15000"/>
            </a:spcAft>
            <a:buChar char="•"/>
          </a:pPr>
          <a:r>
            <a:rPr lang="ar-SA" sz="1000" kern="1200"/>
            <a:t>التباعد الاجتماعي.. وقاية من كورونا.. ابقوا في منازلكم</a:t>
          </a:r>
          <a:endParaRPr lang="en-GB" sz="1000" kern="1200"/>
        </a:p>
        <a:p>
          <a:pPr marL="57150" lvl="1" indent="-57150" algn="l" defTabSz="444500">
            <a:lnSpc>
              <a:spcPct val="90000"/>
            </a:lnSpc>
            <a:spcBef>
              <a:spcPct val="0"/>
            </a:spcBef>
            <a:spcAft>
              <a:spcPct val="15000"/>
            </a:spcAft>
            <a:buChar char="•"/>
          </a:pPr>
          <a:r>
            <a:rPr lang="en-GB" sz="1000" kern="1200"/>
            <a:t>Social spacing ... protection from corona ... stay in your homes</a:t>
          </a:r>
        </a:p>
      </dsp:txBody>
      <dsp:txXfrm>
        <a:off x="2257723" y="2754153"/>
        <a:ext cx="1983982" cy="1498727"/>
      </dsp:txXfrm>
    </dsp:sp>
    <dsp:sp modelId="{573BE76E-D4AB-455B-B870-E551CEBB81DF}">
      <dsp:nvSpPr>
        <dsp:cNvPr id="0" name=""/>
        <dsp:cNvSpPr/>
      </dsp:nvSpPr>
      <dsp:spPr>
        <a:xfrm>
          <a:off x="2221763" y="4252880"/>
          <a:ext cx="2055902" cy="659915"/>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en-GB" sz="1800" b="1" kern="1200"/>
            <a:t>Advising</a:t>
          </a:r>
        </a:p>
      </dsp:txBody>
      <dsp:txXfrm>
        <a:off x="2221763" y="4252880"/>
        <a:ext cx="1447818" cy="659915"/>
      </dsp:txXfrm>
    </dsp:sp>
    <dsp:sp modelId="{C1FCF25F-71C2-4D80-AD5F-C4B98D114987}">
      <dsp:nvSpPr>
        <dsp:cNvPr id="0" name=""/>
        <dsp:cNvSpPr/>
      </dsp:nvSpPr>
      <dsp:spPr>
        <a:xfrm>
          <a:off x="3727740" y="4357702"/>
          <a:ext cx="719565" cy="71956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9050"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FF57C5-2FD6-4951-8955-5C455E3FF708}">
      <dsp:nvSpPr>
        <dsp:cNvPr id="0" name=""/>
        <dsp:cNvSpPr/>
      </dsp:nvSpPr>
      <dsp:spPr>
        <a:xfrm>
          <a:off x="4625573" y="2718193"/>
          <a:ext cx="2055902" cy="1534687"/>
        </a:xfrm>
        <a:prstGeom prst="round2SameRect">
          <a:avLst>
            <a:gd name="adj1" fmla="val 8000"/>
            <a:gd name="adj2" fmla="val 0"/>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8100" rIns="12700" bIns="12700" numCol="1" spcCol="1270" anchor="t" anchorCtr="0">
          <a:noAutofit/>
        </a:bodyPr>
        <a:lstStyle/>
        <a:p>
          <a:pPr marL="57150" lvl="1" indent="-57150" algn="l" defTabSz="444500">
            <a:lnSpc>
              <a:spcPct val="90000"/>
            </a:lnSpc>
            <a:spcBef>
              <a:spcPct val="0"/>
            </a:spcBef>
            <a:spcAft>
              <a:spcPct val="15000"/>
            </a:spcAft>
            <a:buChar char="•"/>
          </a:pPr>
          <a:r>
            <a:rPr lang="ar-SA" sz="1000" kern="1200"/>
            <a:t>كوبونات خصم لجميع المتاجر الالكترونيه الكبرى</a:t>
          </a:r>
          <a:endParaRPr lang="en-GB" sz="1000" kern="1200"/>
        </a:p>
        <a:p>
          <a:pPr marL="57150" lvl="1" indent="-57150" algn="l" defTabSz="444500">
            <a:lnSpc>
              <a:spcPct val="90000"/>
            </a:lnSpc>
            <a:spcBef>
              <a:spcPct val="0"/>
            </a:spcBef>
            <a:spcAft>
              <a:spcPct val="15000"/>
            </a:spcAft>
            <a:buChar char="•"/>
          </a:pPr>
          <a:r>
            <a:rPr lang="en-GB" sz="1000" kern="1200"/>
            <a:t>Discount coupons for all major online stores</a:t>
          </a:r>
        </a:p>
      </dsp:txBody>
      <dsp:txXfrm>
        <a:off x="4661533" y="2754153"/>
        <a:ext cx="1983982" cy="1498727"/>
      </dsp:txXfrm>
    </dsp:sp>
    <dsp:sp modelId="{C1DA7930-A374-41FD-AD06-3CD9734DBEDD}">
      <dsp:nvSpPr>
        <dsp:cNvPr id="0" name=""/>
        <dsp:cNvSpPr/>
      </dsp:nvSpPr>
      <dsp:spPr>
        <a:xfrm>
          <a:off x="4625573" y="4252880"/>
          <a:ext cx="2055902" cy="659915"/>
        </a:xfrm>
        <a:prstGeom prst="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22860" bIns="0" numCol="1" spcCol="1270" anchor="ctr" anchorCtr="0">
          <a:noAutofit/>
        </a:bodyPr>
        <a:lstStyle/>
        <a:p>
          <a:pPr marL="0" lvl="0" indent="0" algn="l" defTabSz="800100">
            <a:lnSpc>
              <a:spcPct val="90000"/>
            </a:lnSpc>
            <a:spcBef>
              <a:spcPct val="0"/>
            </a:spcBef>
            <a:spcAft>
              <a:spcPct val="35000"/>
            </a:spcAft>
            <a:buNone/>
          </a:pPr>
          <a:r>
            <a:rPr lang="en-GB" sz="1800" b="1" kern="1200"/>
            <a:t>Advertising</a:t>
          </a:r>
        </a:p>
      </dsp:txBody>
      <dsp:txXfrm>
        <a:off x="4625573" y="4252880"/>
        <a:ext cx="1447818" cy="659915"/>
      </dsp:txXfrm>
    </dsp:sp>
    <dsp:sp modelId="{C2354347-14F5-43A7-9670-E1725A3D933E}">
      <dsp:nvSpPr>
        <dsp:cNvPr id="0" name=""/>
        <dsp:cNvSpPr/>
      </dsp:nvSpPr>
      <dsp:spPr>
        <a:xfrm>
          <a:off x="6131550" y="4357702"/>
          <a:ext cx="719565" cy="71956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9050" cap="rnd"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6039D-1C05-4AEB-9634-0305827082B2}" type="datetimeFigureOut">
              <a:rPr lang="en-GB" smtClean="0"/>
              <a:t>18/09/2020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DF21E-C0AD-4399-AB0A-622D4C6A451F}" type="slidenum">
              <a:rPr lang="en-GB" smtClean="0"/>
              <a:t>‹#›</a:t>
            </a:fld>
            <a:endParaRPr lang="en-GB"/>
          </a:p>
        </p:txBody>
      </p:sp>
    </p:spTree>
    <p:extLst>
      <p:ext uri="{BB962C8B-B14F-4D97-AF65-F5344CB8AC3E}">
        <p14:creationId xmlns:p14="http://schemas.microsoft.com/office/powerpoint/2010/main" val="1008871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99677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390353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35625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4044932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5260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3244906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698890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1481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5076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34F34-039F-4C28-8F13-CCF1E0CD84E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08782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34F34-039F-4C28-8F13-CCF1E0CD84E1}"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1278899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34F34-039F-4C28-8F13-CCF1E0CD84E1}" type="datetimeFigureOut">
              <a:rPr lang="en-US" smtClean="0"/>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181412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34F34-039F-4C28-8F13-CCF1E0CD84E1}" type="datetimeFigureOut">
              <a:rPr lang="en-US" smtClean="0"/>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02300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34F34-039F-4C28-8F13-CCF1E0CD84E1}" type="datetimeFigureOut">
              <a:rPr lang="en-US" smtClean="0"/>
              <a:t>9/18/2020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188975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634F34-039F-4C28-8F13-CCF1E0CD84E1}"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310469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34F34-039F-4C28-8F13-CCF1E0CD84E1}"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04634-2AA1-4D55-BE5E-94CD5AE42D68}" type="slidenum">
              <a:rPr lang="en-US" smtClean="0"/>
              <a:t>‹#›</a:t>
            </a:fld>
            <a:endParaRPr lang="en-US"/>
          </a:p>
        </p:txBody>
      </p:sp>
    </p:spTree>
    <p:extLst>
      <p:ext uri="{BB962C8B-B14F-4D97-AF65-F5344CB8AC3E}">
        <p14:creationId xmlns:p14="http://schemas.microsoft.com/office/powerpoint/2010/main" val="201202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634F34-039F-4C28-8F13-CCF1E0CD84E1}" type="datetimeFigureOut">
              <a:rPr lang="en-US" smtClean="0"/>
              <a:t>9/18/2020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7504634-2AA1-4D55-BE5E-94CD5AE42D68}" type="slidenum">
              <a:rPr lang="en-US" smtClean="0"/>
              <a:t>‹#›</a:t>
            </a:fld>
            <a:endParaRPr lang="en-US"/>
          </a:p>
        </p:txBody>
      </p:sp>
    </p:spTree>
    <p:extLst>
      <p:ext uri="{BB962C8B-B14F-4D97-AF65-F5344CB8AC3E}">
        <p14:creationId xmlns:p14="http://schemas.microsoft.com/office/powerpoint/2010/main" val="33960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3338C-EF39-4794-A8AC-C581A58B5018}"/>
              </a:ext>
            </a:extLst>
          </p:cNvPr>
          <p:cNvSpPr>
            <a:spLocks noGrp="1"/>
          </p:cNvSpPr>
          <p:nvPr>
            <p:ph type="ctrTitle"/>
          </p:nvPr>
        </p:nvSpPr>
        <p:spPr>
          <a:xfrm>
            <a:off x="551134" y="2834116"/>
            <a:ext cx="9144000" cy="1266939"/>
          </a:xfrm>
        </p:spPr>
        <p:txBody>
          <a:bodyPr>
            <a:normAutofit/>
          </a:bodyPr>
          <a:lstStyle/>
          <a:p>
            <a:pPr algn="ctr"/>
            <a:r>
              <a:rPr lang="en-GB" sz="2400" dirty="0"/>
              <a:t>COVID-19 and Arabic Twitter: How can Arab World Governments and Public Health Organizations Learn from Social Media?</a:t>
            </a:r>
            <a:br>
              <a:rPr lang="en-US" sz="2400" dirty="0"/>
            </a:br>
            <a:endParaRPr lang="en-US" sz="2400" dirty="0"/>
          </a:p>
        </p:txBody>
      </p:sp>
      <p:pic>
        <p:nvPicPr>
          <p:cNvPr id="5" name="Picture 4">
            <a:extLst>
              <a:ext uri="{FF2B5EF4-FFF2-40B4-BE49-F238E27FC236}">
                <a16:creationId xmlns:a16="http://schemas.microsoft.com/office/drawing/2014/main" id="{D9D4612B-3653-4087-B353-FB0105F048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3640" y="370519"/>
            <a:ext cx="3297172" cy="1058648"/>
          </a:xfrm>
          <a:prstGeom prst="rect">
            <a:avLst/>
          </a:prstGeom>
        </p:spPr>
      </p:pic>
      <p:sp>
        <p:nvSpPr>
          <p:cNvPr id="6" name="Subtitle 2">
            <a:extLst>
              <a:ext uri="{FF2B5EF4-FFF2-40B4-BE49-F238E27FC236}">
                <a16:creationId xmlns:a16="http://schemas.microsoft.com/office/drawing/2014/main" id="{2DA250F7-C609-4C7A-861A-CE1F70860D87}"/>
              </a:ext>
            </a:extLst>
          </p:cNvPr>
          <p:cNvSpPr txBox="1">
            <a:spLocks/>
          </p:cNvSpPr>
          <p:nvPr/>
        </p:nvSpPr>
        <p:spPr>
          <a:xfrm>
            <a:off x="331443" y="4526391"/>
            <a:ext cx="9144000" cy="165576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Lama Alsudias                      Dr. Paul </a:t>
            </a:r>
            <a:r>
              <a:rPr lang="en-US" err="1"/>
              <a:t>Rayson</a:t>
            </a:r>
            <a:endParaRPr lang="en-US"/>
          </a:p>
          <a:p>
            <a:endParaRPr lang="en-US" dirty="0"/>
          </a:p>
          <a:p>
            <a:endParaRPr lang="en-US" dirty="0"/>
          </a:p>
        </p:txBody>
      </p:sp>
      <p:pic>
        <p:nvPicPr>
          <p:cNvPr id="8" name="Picture 7">
            <a:extLst>
              <a:ext uri="{FF2B5EF4-FFF2-40B4-BE49-F238E27FC236}">
                <a16:creationId xmlns:a16="http://schemas.microsoft.com/office/drawing/2014/main" id="{E230C286-5BFE-47FF-A381-6AEAC479C7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303" y="164978"/>
            <a:ext cx="3297172" cy="1313198"/>
          </a:xfrm>
          <a:prstGeom prst="rect">
            <a:avLst/>
          </a:prstGeom>
        </p:spPr>
      </p:pic>
      <p:pic>
        <p:nvPicPr>
          <p:cNvPr id="9" name="Picture 8" descr="Screen Shot 2015-09-10 at 09.38.04.png">
            <a:extLst>
              <a:ext uri="{FF2B5EF4-FFF2-40B4-BE49-F238E27FC236}">
                <a16:creationId xmlns:a16="http://schemas.microsoft.com/office/drawing/2014/main" id="{F64B8684-4ED2-4311-84B8-1A276768D1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0940" y="284979"/>
            <a:ext cx="1085045" cy="1085045"/>
          </a:xfrm>
          <a:prstGeom prst="rect">
            <a:avLst/>
          </a:prstGeom>
        </p:spPr>
      </p:pic>
      <p:pic>
        <p:nvPicPr>
          <p:cNvPr id="15" name="Picture 14">
            <a:extLst>
              <a:ext uri="{FF2B5EF4-FFF2-40B4-BE49-F238E27FC236}">
                <a16:creationId xmlns:a16="http://schemas.microsoft.com/office/drawing/2014/main" id="{53C74205-1300-45A5-8DB8-BD0128017228}"/>
              </a:ext>
            </a:extLst>
          </p:cNvPr>
          <p:cNvPicPr>
            <a:picLocks noChangeAspect="1"/>
          </p:cNvPicPr>
          <p:nvPr/>
        </p:nvPicPr>
        <p:blipFill rotWithShape="1">
          <a:blip r:embed="rId5"/>
          <a:srcRect l="30084" t="36303" r="51764" b="31278"/>
          <a:stretch/>
        </p:blipFill>
        <p:spPr>
          <a:xfrm>
            <a:off x="184150" y="5020462"/>
            <a:ext cx="1525878" cy="1532942"/>
          </a:xfrm>
          <a:prstGeom prst="rect">
            <a:avLst/>
          </a:prstGeom>
        </p:spPr>
      </p:pic>
    </p:spTree>
    <p:extLst>
      <p:ext uri="{BB962C8B-B14F-4D97-AF65-F5344CB8AC3E}">
        <p14:creationId xmlns:p14="http://schemas.microsoft.com/office/powerpoint/2010/main" val="1170745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Rumour Detection</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a:lstStyle/>
          <a:p>
            <a:r>
              <a:rPr lang="en-GB" dirty="0"/>
              <a:t>We applied a top-down strategy, which is where the set of rumours is identified in advance then the data is sampled to extract the posts associated with the previously identified rumours.</a:t>
            </a:r>
          </a:p>
          <a:p>
            <a:pPr marL="0" indent="0">
              <a:buNone/>
            </a:pPr>
            <a:endParaRPr lang="en-GB" dirty="0"/>
          </a:p>
          <a:p>
            <a:r>
              <a:rPr lang="en-GB" dirty="0"/>
              <a:t>In our dataset, out of the one million tweets, we sampled 2,000 tweets to classify them for rumour detection. We manually labelled the tweets to create a gold standard dataset and then applied different machine learning algorithms in this part of our study.</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Tree>
    <p:extLst>
      <p:ext uri="{BB962C8B-B14F-4D97-AF65-F5344CB8AC3E}">
        <p14:creationId xmlns:p14="http://schemas.microsoft.com/office/powerpoint/2010/main" val="346555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a:xfrm>
            <a:off x="485802" y="162849"/>
            <a:ext cx="8596668" cy="1320800"/>
          </a:xfrm>
        </p:spPr>
        <p:txBody>
          <a:bodyPr/>
          <a:lstStyle/>
          <a:p>
            <a:r>
              <a:rPr lang="en-GB" dirty="0"/>
              <a:t>Labelling Guidelines</a:t>
            </a:r>
          </a:p>
        </p:txBody>
      </p:sp>
      <p:graphicFrame>
        <p:nvGraphicFramePr>
          <p:cNvPr id="5" name="Table 5">
            <a:extLst>
              <a:ext uri="{FF2B5EF4-FFF2-40B4-BE49-F238E27FC236}">
                <a16:creationId xmlns:a16="http://schemas.microsoft.com/office/drawing/2014/main" id="{7BD982E3-690D-4D0C-AF59-9B4FF1A20225}"/>
              </a:ext>
            </a:extLst>
          </p:cNvPr>
          <p:cNvGraphicFramePr>
            <a:graphicFrameLocks noGrp="1"/>
          </p:cNvGraphicFramePr>
          <p:nvPr>
            <p:ph idx="1"/>
            <p:extLst>
              <p:ext uri="{D42A27DB-BD31-4B8C-83A1-F6EECF244321}">
                <p14:modId xmlns:p14="http://schemas.microsoft.com/office/powerpoint/2010/main" val="3817491259"/>
              </p:ext>
            </p:extLst>
          </p:nvPr>
        </p:nvGraphicFramePr>
        <p:xfrm>
          <a:off x="604157" y="845491"/>
          <a:ext cx="8710666" cy="4720000"/>
        </p:xfrm>
        <a:graphic>
          <a:graphicData uri="http://schemas.openxmlformats.org/drawingml/2006/table">
            <a:tbl>
              <a:tblPr firstRow="1" bandRow="1">
                <a:tableStyleId>{5C22544A-7EE6-4342-B048-85BDC9FD1C3A}</a:tableStyleId>
              </a:tblPr>
              <a:tblGrid>
                <a:gridCol w="4100903">
                  <a:extLst>
                    <a:ext uri="{9D8B030D-6E8A-4147-A177-3AD203B41FA5}">
                      <a16:colId xmlns:a16="http://schemas.microsoft.com/office/drawing/2014/main" val="2427197411"/>
                    </a:ext>
                  </a:extLst>
                </a:gridCol>
                <a:gridCol w="4609763">
                  <a:extLst>
                    <a:ext uri="{9D8B030D-6E8A-4147-A177-3AD203B41FA5}">
                      <a16:colId xmlns:a16="http://schemas.microsoft.com/office/drawing/2014/main" val="2878057627"/>
                    </a:ext>
                  </a:extLst>
                </a:gridCol>
              </a:tblGrid>
              <a:tr h="480366">
                <a:tc>
                  <a:txBody>
                    <a:bodyPr/>
                    <a:lstStyle/>
                    <a:p>
                      <a:pPr algn="ctr"/>
                      <a:r>
                        <a:rPr lang="en-GB" dirty="0"/>
                        <a:t>Rumour in Arabic</a:t>
                      </a:r>
                    </a:p>
                  </a:txBody>
                  <a:tcPr/>
                </a:tc>
                <a:tc>
                  <a:txBody>
                    <a:bodyPr/>
                    <a:lstStyle/>
                    <a:p>
                      <a:pPr algn="ctr"/>
                      <a:r>
                        <a:rPr lang="en-GB" dirty="0"/>
                        <a:t>Rumour in English</a:t>
                      </a:r>
                    </a:p>
                  </a:txBody>
                  <a:tcPr/>
                </a:tc>
                <a:extLst>
                  <a:ext uri="{0D108BD9-81ED-4DB2-BD59-A6C34878D82A}">
                    <a16:rowId xmlns:a16="http://schemas.microsoft.com/office/drawing/2014/main" val="3793049257"/>
                  </a:ext>
                </a:extLst>
              </a:tr>
              <a:tr h="382457">
                <a:tc>
                  <a:txBody>
                    <a:bodyPr/>
                    <a:lstStyle/>
                    <a:p>
                      <a:pPr algn="r"/>
                      <a:r>
                        <a:rPr lang="ar-SA" sz="1800" b="0" i="0" kern="1200" dirty="0">
                          <a:solidFill>
                            <a:schemeClr val="dk1"/>
                          </a:solidFill>
                          <a:effectLst/>
                          <a:latin typeface="+mn-lt"/>
                          <a:ea typeface="+mn-ea"/>
                          <a:cs typeface="+mn-cs"/>
                        </a:rPr>
                        <a:t>الحيوانات الأليفة تنقل فيروس كورونا.</a:t>
                      </a:r>
                      <a:endParaRPr lang="en-GB" dirty="0"/>
                    </a:p>
                  </a:txBody>
                  <a:tcPr/>
                </a:tc>
                <a:tc>
                  <a:txBody>
                    <a:bodyPr/>
                    <a:lstStyle/>
                    <a:p>
                      <a:r>
                        <a:rPr lang="en-GB" dirty="0"/>
                        <a:t>Pets are transporters of Coronavirus.</a:t>
                      </a:r>
                    </a:p>
                  </a:txBody>
                  <a:tcPr/>
                </a:tc>
                <a:extLst>
                  <a:ext uri="{0D108BD9-81ED-4DB2-BD59-A6C34878D82A}">
                    <a16:rowId xmlns:a16="http://schemas.microsoft.com/office/drawing/2014/main" val="402963809"/>
                  </a:ext>
                </a:extLst>
              </a:tr>
              <a:tr h="571163">
                <a:tc>
                  <a:txBody>
                    <a:bodyPr/>
                    <a:lstStyle/>
                    <a:p>
                      <a:pPr algn="r"/>
                      <a:r>
                        <a:rPr lang="ar-SA" sz="1800" b="0" i="0" kern="1200" dirty="0">
                          <a:solidFill>
                            <a:schemeClr val="dk1"/>
                          </a:solidFill>
                          <a:effectLst/>
                          <a:latin typeface="+mn-lt"/>
                          <a:ea typeface="+mn-ea"/>
                          <a:cs typeface="+mn-cs"/>
                        </a:rPr>
                        <a:t>البعوض ناقل لكورونا.</a:t>
                      </a:r>
                      <a:endParaRPr lang="en-GB" dirty="0"/>
                    </a:p>
                  </a:txBody>
                  <a:tcPr/>
                </a:tc>
                <a:tc>
                  <a:txBody>
                    <a:bodyPr/>
                    <a:lstStyle/>
                    <a:p>
                      <a:r>
                        <a:rPr lang="en-GB" dirty="0"/>
                        <a:t>Mosquitoes are transporters of Coronavirus.</a:t>
                      </a:r>
                    </a:p>
                  </a:txBody>
                  <a:tcPr/>
                </a:tc>
                <a:extLst>
                  <a:ext uri="{0D108BD9-81ED-4DB2-BD59-A6C34878D82A}">
                    <a16:rowId xmlns:a16="http://schemas.microsoft.com/office/drawing/2014/main" val="2922170739"/>
                  </a:ext>
                </a:extLst>
              </a:tr>
              <a:tr h="382457">
                <a:tc>
                  <a:txBody>
                    <a:bodyPr/>
                    <a:lstStyle/>
                    <a:p>
                      <a:pPr algn="r"/>
                      <a:r>
                        <a:rPr lang="ar-SA" sz="1800" b="0" i="0" kern="1200" dirty="0">
                          <a:solidFill>
                            <a:schemeClr val="dk1"/>
                          </a:solidFill>
                          <a:effectLst/>
                          <a:latin typeface="+mn-lt"/>
                          <a:ea typeface="+mn-ea"/>
                          <a:cs typeface="+mn-cs"/>
                        </a:rPr>
                        <a:t>الأطفال قد لا يصابون بفيروس كورونا.</a:t>
                      </a:r>
                      <a:endParaRPr lang="en-GB" dirty="0"/>
                    </a:p>
                  </a:txBody>
                  <a:tcPr/>
                </a:tc>
                <a:tc>
                  <a:txBody>
                    <a:bodyPr/>
                    <a:lstStyle/>
                    <a:p>
                      <a:r>
                        <a:rPr lang="en-GB" dirty="0"/>
                        <a:t>Children are not infected by Coronavirus.</a:t>
                      </a:r>
                    </a:p>
                  </a:txBody>
                  <a:tcPr/>
                </a:tc>
                <a:extLst>
                  <a:ext uri="{0D108BD9-81ED-4DB2-BD59-A6C34878D82A}">
                    <a16:rowId xmlns:a16="http://schemas.microsoft.com/office/drawing/2014/main" val="1892460839"/>
                  </a:ext>
                </a:extLst>
              </a:tr>
              <a:tr h="571163">
                <a:tc>
                  <a:txBody>
                    <a:bodyPr/>
                    <a:lstStyle/>
                    <a:p>
                      <a:pPr algn="r"/>
                      <a:r>
                        <a:rPr lang="ar-SA" sz="1800" b="0" i="0" kern="1200" dirty="0">
                          <a:solidFill>
                            <a:schemeClr val="dk1"/>
                          </a:solidFill>
                          <a:effectLst/>
                          <a:latin typeface="+mn-lt"/>
                          <a:ea typeface="+mn-ea"/>
                          <a:cs typeface="+mn-cs"/>
                        </a:rPr>
                        <a:t>كبار السن فقط قد يتعرضون لمخاطر سيئة من فيروس كورونا.</a:t>
                      </a:r>
                      <a:endParaRPr lang="en-GB" dirty="0"/>
                    </a:p>
                  </a:txBody>
                  <a:tcPr/>
                </a:tc>
                <a:tc>
                  <a:txBody>
                    <a:bodyPr/>
                    <a:lstStyle/>
                    <a:p>
                      <a:r>
                        <a:rPr lang="en-GB" dirty="0"/>
                        <a:t>Only old people may have a high risk of Coronavirus.</a:t>
                      </a:r>
                    </a:p>
                  </a:txBody>
                  <a:tcPr/>
                </a:tc>
                <a:extLst>
                  <a:ext uri="{0D108BD9-81ED-4DB2-BD59-A6C34878D82A}">
                    <a16:rowId xmlns:a16="http://schemas.microsoft.com/office/drawing/2014/main" val="1228194611"/>
                  </a:ext>
                </a:extLst>
              </a:tr>
              <a:tr h="382457">
                <a:tc>
                  <a:txBody>
                    <a:bodyPr/>
                    <a:lstStyle/>
                    <a:p>
                      <a:pPr algn="r"/>
                      <a:r>
                        <a:rPr lang="ar-SA" sz="1800" b="0" i="0" kern="1200" dirty="0">
                          <a:solidFill>
                            <a:schemeClr val="dk1"/>
                          </a:solidFill>
                          <a:effectLst/>
                          <a:latin typeface="+mn-lt"/>
                          <a:ea typeface="+mn-ea"/>
                          <a:cs typeface="+mn-cs"/>
                        </a:rPr>
                        <a:t>حرارة الطقس أو برودته تقضي على الفيروس.</a:t>
                      </a:r>
                      <a:endParaRPr lang="en-GB" dirty="0"/>
                    </a:p>
                  </a:txBody>
                  <a:tcPr/>
                </a:tc>
                <a:tc>
                  <a:txBody>
                    <a:bodyPr/>
                    <a:lstStyle/>
                    <a:p>
                      <a:r>
                        <a:rPr lang="en-GB" dirty="0"/>
                        <a:t>Hot or cold weather can kill the virus.</a:t>
                      </a:r>
                    </a:p>
                  </a:txBody>
                  <a:tcPr/>
                </a:tc>
                <a:extLst>
                  <a:ext uri="{0D108BD9-81ED-4DB2-BD59-A6C34878D82A}">
                    <a16:rowId xmlns:a16="http://schemas.microsoft.com/office/drawing/2014/main" val="562712951"/>
                  </a:ext>
                </a:extLst>
              </a:tr>
              <a:tr h="571163">
                <a:tc>
                  <a:txBody>
                    <a:bodyPr/>
                    <a:lstStyle/>
                    <a:p>
                      <a:pPr algn="r"/>
                      <a:r>
                        <a:rPr lang="ar-SA" sz="1800" b="0" i="0" kern="1200" dirty="0">
                          <a:solidFill>
                            <a:schemeClr val="dk1"/>
                          </a:solidFill>
                          <a:effectLst/>
                          <a:latin typeface="+mn-lt"/>
                          <a:ea typeface="+mn-ea"/>
                          <a:cs typeface="+mn-cs"/>
                        </a:rPr>
                        <a:t>الغرغرة بالماء والملح تقضي على الفيروس.</a:t>
                      </a:r>
                      <a:endParaRPr lang="en-GB" dirty="0"/>
                    </a:p>
                  </a:txBody>
                  <a:tcPr/>
                </a:tc>
                <a:tc>
                  <a:txBody>
                    <a:bodyPr/>
                    <a:lstStyle/>
                    <a:p>
                      <a:r>
                        <a:rPr lang="en-GB" dirty="0"/>
                        <a:t>Gargling with water and salt eliminates the virus.</a:t>
                      </a:r>
                    </a:p>
                  </a:txBody>
                  <a:tcPr/>
                </a:tc>
                <a:extLst>
                  <a:ext uri="{0D108BD9-81ED-4DB2-BD59-A6C34878D82A}">
                    <a16:rowId xmlns:a16="http://schemas.microsoft.com/office/drawing/2014/main" val="416839010"/>
                  </a:ext>
                </a:extLst>
              </a:tr>
              <a:tr h="571163">
                <a:tc>
                  <a:txBody>
                    <a:bodyPr/>
                    <a:lstStyle/>
                    <a:p>
                      <a:pPr algn="r" rtl="1" fontAlgn="base"/>
                      <a:br>
                        <a:rPr lang="ar-SA" sz="1800" b="0" i="0" kern="1200" dirty="0">
                          <a:solidFill>
                            <a:schemeClr val="dk1"/>
                          </a:solidFill>
                          <a:effectLst/>
                          <a:latin typeface="+mn-lt"/>
                          <a:ea typeface="+mn-ea"/>
                          <a:cs typeface="+mn-cs"/>
                        </a:rPr>
                      </a:br>
                      <a:r>
                        <a:rPr lang="ar-SA" sz="1800" b="0" i="0" kern="1200" dirty="0">
                          <a:solidFill>
                            <a:schemeClr val="dk1"/>
                          </a:solidFill>
                          <a:effectLst/>
                          <a:latin typeface="+mn-lt"/>
                          <a:ea typeface="+mn-ea"/>
                          <a:cs typeface="+mn-cs"/>
                        </a:rPr>
                        <a:t>الفيروس لا يبقى على الأسطح.</a:t>
                      </a:r>
                    </a:p>
                    <a:p>
                      <a:pPr algn="r"/>
                      <a:endParaRPr lang="en-GB" dirty="0"/>
                    </a:p>
                  </a:txBody>
                  <a:tcPr/>
                </a:tc>
                <a:tc>
                  <a:txBody>
                    <a:bodyPr/>
                    <a:lstStyle/>
                    <a:p>
                      <a:r>
                        <a:rPr lang="en-GB" dirty="0"/>
                        <a:t>There are some herbs that protect against from Coronavirus.</a:t>
                      </a:r>
                    </a:p>
                  </a:txBody>
                  <a:tcPr/>
                </a:tc>
                <a:extLst>
                  <a:ext uri="{0D108BD9-81ED-4DB2-BD59-A6C34878D82A}">
                    <a16:rowId xmlns:a16="http://schemas.microsoft.com/office/drawing/2014/main" val="2095475041"/>
                  </a:ext>
                </a:extLst>
              </a:tr>
            </a:tbl>
          </a:graphicData>
        </a:graphic>
      </p:graphicFrame>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485802" y="5325058"/>
            <a:ext cx="1525878" cy="1532942"/>
          </a:xfrm>
          <a:prstGeom prst="rect">
            <a:avLst/>
          </a:prstGeom>
        </p:spPr>
      </p:pic>
    </p:spTree>
    <p:extLst>
      <p:ext uri="{BB962C8B-B14F-4D97-AF65-F5344CB8AC3E}">
        <p14:creationId xmlns:p14="http://schemas.microsoft.com/office/powerpoint/2010/main" val="2154789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a:xfrm>
            <a:off x="439601" y="192431"/>
            <a:ext cx="8596668" cy="1320800"/>
          </a:xfrm>
        </p:spPr>
        <p:txBody>
          <a:bodyPr/>
          <a:lstStyle/>
          <a:p>
            <a:r>
              <a:rPr lang="en-GB" dirty="0"/>
              <a:t>Example Tweets</a:t>
            </a:r>
          </a:p>
        </p:txBody>
      </p:sp>
      <p:graphicFrame>
        <p:nvGraphicFramePr>
          <p:cNvPr id="5" name="Table 5">
            <a:extLst>
              <a:ext uri="{FF2B5EF4-FFF2-40B4-BE49-F238E27FC236}">
                <a16:creationId xmlns:a16="http://schemas.microsoft.com/office/drawing/2014/main" id="{1D91CE35-27EE-4D5A-8CA7-D6FB43CC78ED}"/>
              </a:ext>
            </a:extLst>
          </p:cNvPr>
          <p:cNvGraphicFramePr>
            <a:graphicFrameLocks noGrp="1"/>
          </p:cNvGraphicFramePr>
          <p:nvPr>
            <p:ph idx="1"/>
            <p:extLst>
              <p:ext uri="{D42A27DB-BD31-4B8C-83A1-F6EECF244321}">
                <p14:modId xmlns:p14="http://schemas.microsoft.com/office/powerpoint/2010/main" val="359370451"/>
              </p:ext>
            </p:extLst>
          </p:nvPr>
        </p:nvGraphicFramePr>
        <p:xfrm>
          <a:off x="439601" y="852831"/>
          <a:ext cx="9161071" cy="4754880"/>
        </p:xfrm>
        <a:graphic>
          <a:graphicData uri="http://schemas.openxmlformats.org/drawingml/2006/table">
            <a:tbl>
              <a:tblPr firstRow="1" bandRow="1">
                <a:tableStyleId>{5C22544A-7EE6-4342-B048-85BDC9FD1C3A}</a:tableStyleId>
              </a:tblPr>
              <a:tblGrid>
                <a:gridCol w="3473634">
                  <a:extLst>
                    <a:ext uri="{9D8B030D-6E8A-4147-A177-3AD203B41FA5}">
                      <a16:colId xmlns:a16="http://schemas.microsoft.com/office/drawing/2014/main" val="3767923126"/>
                    </a:ext>
                  </a:extLst>
                </a:gridCol>
                <a:gridCol w="4191709">
                  <a:extLst>
                    <a:ext uri="{9D8B030D-6E8A-4147-A177-3AD203B41FA5}">
                      <a16:colId xmlns:a16="http://schemas.microsoft.com/office/drawing/2014/main" val="2101701980"/>
                    </a:ext>
                  </a:extLst>
                </a:gridCol>
                <a:gridCol w="1495728">
                  <a:extLst>
                    <a:ext uri="{9D8B030D-6E8A-4147-A177-3AD203B41FA5}">
                      <a16:colId xmlns:a16="http://schemas.microsoft.com/office/drawing/2014/main" val="2634358191"/>
                    </a:ext>
                  </a:extLst>
                </a:gridCol>
              </a:tblGrid>
              <a:tr h="301821">
                <a:tc>
                  <a:txBody>
                    <a:bodyPr/>
                    <a:lstStyle/>
                    <a:p>
                      <a:pPr algn="ctr"/>
                      <a:r>
                        <a:rPr lang="en-GB" dirty="0"/>
                        <a:t>Tweet in Arabic</a:t>
                      </a:r>
                    </a:p>
                  </a:txBody>
                  <a:tcPr/>
                </a:tc>
                <a:tc>
                  <a:txBody>
                    <a:bodyPr/>
                    <a:lstStyle/>
                    <a:p>
                      <a:pPr algn="ctr"/>
                      <a:r>
                        <a:rPr lang="en-GB" dirty="0"/>
                        <a:t>Tweet in English</a:t>
                      </a:r>
                    </a:p>
                  </a:txBody>
                  <a:tcPr/>
                </a:tc>
                <a:tc>
                  <a:txBody>
                    <a:bodyPr/>
                    <a:lstStyle/>
                    <a:p>
                      <a:pPr algn="ctr"/>
                      <a:r>
                        <a:rPr lang="en-GB" dirty="0"/>
                        <a:t>Label</a:t>
                      </a:r>
                    </a:p>
                  </a:txBody>
                  <a:tcPr/>
                </a:tc>
                <a:extLst>
                  <a:ext uri="{0D108BD9-81ED-4DB2-BD59-A6C34878D82A}">
                    <a16:rowId xmlns:a16="http://schemas.microsoft.com/office/drawing/2014/main" val="3316458166"/>
                  </a:ext>
                </a:extLst>
              </a:tr>
              <a:tr h="1093730">
                <a:tc>
                  <a:txBody>
                    <a:bodyPr/>
                    <a:lstStyle/>
                    <a:p>
                      <a:pPr algn="r"/>
                      <a:r>
                        <a:rPr lang="ar-SA" sz="1800" b="0" i="0" kern="1200" dirty="0">
                          <a:solidFill>
                            <a:schemeClr val="dk1"/>
                          </a:solidFill>
                          <a:effectLst/>
                          <a:latin typeface="+mn-lt"/>
                          <a:ea typeface="+mn-ea"/>
                          <a:cs typeface="+mn-cs"/>
                        </a:rPr>
                        <a:t>سيكون هناك انحسار لانتشار فيروس كورونا مع بداية فصل الصيف خصوصا في العالم العربي نظرا لارتفاع درجة الحرارة.</a:t>
                      </a:r>
                      <a:endParaRPr lang="en-GB" dirty="0"/>
                    </a:p>
                  </a:txBody>
                  <a:tcPr/>
                </a:tc>
                <a:tc>
                  <a:txBody>
                    <a:bodyPr/>
                    <a:lstStyle/>
                    <a:p>
                      <a:r>
                        <a:rPr lang="en-GB" dirty="0"/>
                        <a:t>There will be a decrease in the spread of the Corona virus at the beginning of the summer, especially in the Arab world, due to the high temperatures.</a:t>
                      </a:r>
                    </a:p>
                  </a:txBody>
                  <a:tcPr/>
                </a:tc>
                <a:tc>
                  <a:txBody>
                    <a:bodyPr/>
                    <a:lstStyle/>
                    <a:p>
                      <a:r>
                        <a:rPr lang="en-GB" dirty="0"/>
                        <a:t>1 (false)</a:t>
                      </a:r>
                    </a:p>
                  </a:txBody>
                  <a:tcPr/>
                </a:tc>
                <a:extLst>
                  <a:ext uri="{0D108BD9-81ED-4DB2-BD59-A6C34878D82A}">
                    <a16:rowId xmlns:a16="http://schemas.microsoft.com/office/drawing/2014/main" val="1422044791"/>
                  </a:ext>
                </a:extLst>
              </a:tr>
              <a:tr h="1298805">
                <a:tc>
                  <a:txBody>
                    <a:bodyPr/>
                    <a:lstStyle/>
                    <a:p>
                      <a:pPr algn="r"/>
                      <a:r>
                        <a:rPr lang="ar-SA" sz="1800" b="0" i="0" kern="1200" dirty="0">
                          <a:solidFill>
                            <a:schemeClr val="dk1"/>
                          </a:solidFill>
                          <a:effectLst/>
                          <a:latin typeface="+mn-lt"/>
                          <a:ea typeface="+mn-ea"/>
                          <a:cs typeface="+mn-cs"/>
                        </a:rPr>
                        <a:t>الصحة: يعيش الفيروس ويرتكز بالأساس في الجهاز التنفسي لذلك غير وارد انتقاله عن طريق الحشرات أو من خلال لدغة البعوض.</a:t>
                      </a:r>
                      <a:endParaRPr lang="en-GB" dirty="0"/>
                    </a:p>
                  </a:txBody>
                  <a:tcPr/>
                </a:tc>
                <a:tc>
                  <a:txBody>
                    <a:bodyPr/>
                    <a:lstStyle/>
                    <a:p>
                      <a:r>
                        <a:rPr lang="en-GB" dirty="0"/>
                        <a:t>The Ministry of Health: A virus lives and is mainly concentrated in the respiratory system, so it is not likely to be transmitted by insects or by mosquito bites.</a:t>
                      </a:r>
                    </a:p>
                  </a:txBody>
                  <a:tcPr/>
                </a:tc>
                <a:tc>
                  <a:txBody>
                    <a:bodyPr/>
                    <a:lstStyle/>
                    <a:p>
                      <a:r>
                        <a:rPr lang="en-GB" dirty="0"/>
                        <a:t>-1 (true)</a:t>
                      </a:r>
                    </a:p>
                  </a:txBody>
                  <a:tcPr/>
                </a:tc>
                <a:extLst>
                  <a:ext uri="{0D108BD9-81ED-4DB2-BD59-A6C34878D82A}">
                    <a16:rowId xmlns:a16="http://schemas.microsoft.com/office/drawing/2014/main" val="1964196703"/>
                  </a:ext>
                </a:extLst>
              </a:tr>
              <a:tr h="1433651">
                <a:tc>
                  <a:txBody>
                    <a:bodyPr/>
                    <a:lstStyle/>
                    <a:p>
                      <a:pPr algn="r"/>
                      <a:r>
                        <a:rPr lang="ar-SA" sz="1800" b="0" i="0" kern="1200" dirty="0">
                          <a:solidFill>
                            <a:schemeClr val="dk1"/>
                          </a:solidFill>
                          <a:effectLst/>
                          <a:latin typeface="+mn-lt"/>
                          <a:ea typeface="+mn-ea"/>
                          <a:cs typeface="+mn-cs"/>
                        </a:rPr>
                        <a:t>اللهم في هذي الساعة المباركة نسألك أن ترحمنا وتبعد عنا كل داء وبلاء وقنا شر الأمراض والأسقام واحفظ بلادنا وكافة بلاد المسلمين.</a:t>
                      </a:r>
                      <a:endParaRPr lang="en-GB" dirty="0"/>
                    </a:p>
                  </a:txBody>
                  <a:tcPr/>
                </a:tc>
                <a:tc>
                  <a:txBody>
                    <a:bodyPr/>
                    <a:lstStyle/>
                    <a:p>
                      <a:r>
                        <a:rPr lang="en-GB" dirty="0"/>
                        <a:t>Oh God, in this blessed hour, We ask you to have mercy on us and keep away from us all disease and calamity, and protect us from the evil of diseases and sicknesses. Preserve our country and other Muslim countries.</a:t>
                      </a:r>
                    </a:p>
                  </a:txBody>
                  <a:tcPr/>
                </a:tc>
                <a:tc>
                  <a:txBody>
                    <a:bodyPr/>
                    <a:lstStyle/>
                    <a:p>
                      <a:r>
                        <a:rPr lang="en-GB" dirty="0"/>
                        <a:t>0 (unrelated)</a:t>
                      </a:r>
                    </a:p>
                  </a:txBody>
                  <a:tcPr/>
                </a:tc>
                <a:extLst>
                  <a:ext uri="{0D108BD9-81ED-4DB2-BD59-A6C34878D82A}">
                    <a16:rowId xmlns:a16="http://schemas.microsoft.com/office/drawing/2014/main" val="3704014136"/>
                  </a:ext>
                </a:extLst>
              </a:tr>
            </a:tbl>
          </a:graphicData>
        </a:graphic>
      </p:graphicFrame>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439601" y="5325058"/>
            <a:ext cx="1525878" cy="1532942"/>
          </a:xfrm>
          <a:prstGeom prst="rect">
            <a:avLst/>
          </a:prstGeom>
        </p:spPr>
      </p:pic>
    </p:spTree>
    <p:extLst>
      <p:ext uri="{BB962C8B-B14F-4D97-AF65-F5344CB8AC3E}">
        <p14:creationId xmlns:p14="http://schemas.microsoft.com/office/powerpoint/2010/main" val="2261387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Machine Learning Models</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vert="horz" lIns="91440" tIns="45720" rIns="91440" bIns="45720" rtlCol="0" anchor="t">
            <a:normAutofit/>
          </a:bodyPr>
          <a:lstStyle/>
          <a:p>
            <a:r>
              <a:rPr lang="en-GB" dirty="0"/>
              <a:t>We applied three different machine learning algorithms: Logistic Regression (LR), Support Vector Classification (SVC), and Naïve Bayes (NB).</a:t>
            </a:r>
          </a:p>
          <a:p>
            <a:r>
              <a:rPr lang="en-GB" dirty="0"/>
              <a:t>To help the classifier distinguish between the classes more accurately, we extracted further linguistic features.</a:t>
            </a:r>
          </a:p>
          <a:p>
            <a:r>
              <a:rPr lang="en-GB" dirty="0"/>
              <a:t>The selected features fall into two groups: word frequency, count vector and TF-IDF, and word embedding based (Word2Vec and </a:t>
            </a:r>
            <a:r>
              <a:rPr lang="en-GB" err="1"/>
              <a:t>FastText</a:t>
            </a:r>
            <a:r>
              <a:rPr lang="en-GB" dirty="0"/>
              <a:t>).</a:t>
            </a:r>
          </a:p>
          <a:p>
            <a:r>
              <a:rPr lang="en-GB" dirty="0"/>
              <a:t>We used 10-fold cross validation to determine accuracy of the classifiers for </a:t>
            </a:r>
            <a:r>
              <a:rPr lang="en-GB"/>
              <a:t>this dataset, splitting the entire sample into 90% training and 10% testing for </a:t>
            </a:r>
            <a:r>
              <a:rPr lang="en-GB" dirty="0"/>
              <a:t>each fold.</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Tree>
    <p:extLst>
      <p:ext uri="{BB962C8B-B14F-4D97-AF65-F5344CB8AC3E}">
        <p14:creationId xmlns:p14="http://schemas.microsoft.com/office/powerpoint/2010/main" val="3453664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Source Type Prediction</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vert="horz" lIns="91440" tIns="45720" rIns="91440" bIns="45720" rtlCol="0" anchor="t">
            <a:normAutofit/>
          </a:bodyPr>
          <a:lstStyle/>
          <a:p>
            <a:r>
              <a:rPr lang="en-GB" dirty="0"/>
              <a:t>We replicated a Logic Regression model from our previous study, which was useful for classifying tweets into five categories: academic, media, government, health professional, and public</a:t>
            </a:r>
            <a:r>
              <a:rPr lang="en-GB" baseline="46000" dirty="0">
                <a:solidFill>
                  <a:prstClr val="black">
                    <a:lumMod val="75000"/>
                    <a:lumOff val="25000"/>
                  </a:prstClr>
                </a:solidFill>
              </a:rPr>
              <a:t> 3</a:t>
            </a:r>
            <a:r>
              <a:rPr lang="en-GB" dirty="0"/>
              <a:t>.</a:t>
            </a:r>
          </a:p>
          <a:p>
            <a:pPr marL="0" indent="0">
              <a:buNone/>
            </a:pPr>
            <a:endParaRPr lang="en-GB" dirty="0"/>
          </a:p>
          <a:p>
            <a:r>
              <a:rPr lang="en-GB" dirty="0"/>
              <a:t> We used this LR model because it previously achieved the best accuracy </a:t>
            </a:r>
            <a:r>
              <a:rPr lang="en-GB"/>
              <a:t>(77%), and</a:t>
            </a:r>
            <a:r>
              <a:rPr lang="en-GB" dirty="0"/>
              <a:t> employed it here to predict the source of the COVID-19 tweets that we had already labelled.</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
        <p:nvSpPr>
          <p:cNvPr id="5" name="Footer Placeholder 4">
            <a:extLst>
              <a:ext uri="{FF2B5EF4-FFF2-40B4-BE49-F238E27FC236}">
                <a16:creationId xmlns:a16="http://schemas.microsoft.com/office/drawing/2014/main" id="{64673490-D0B4-4F43-8762-4811A33837F5}"/>
              </a:ext>
            </a:extLst>
          </p:cNvPr>
          <p:cNvSpPr>
            <a:spLocks noGrp="1"/>
          </p:cNvSpPr>
          <p:nvPr>
            <p:ph type="ftr" sz="quarter" idx="11"/>
          </p:nvPr>
        </p:nvSpPr>
        <p:spPr>
          <a:xfrm>
            <a:off x="481390" y="6451601"/>
            <a:ext cx="8469569" cy="365646"/>
          </a:xfrm>
        </p:spPr>
        <p:txBody>
          <a:bodyPr/>
          <a:lstStyle/>
          <a:p>
            <a:r>
              <a:rPr lang="en-GB" dirty="0"/>
              <a:t>3. Lama Alsudias and Paul </a:t>
            </a:r>
            <a:r>
              <a:rPr lang="en-GB" err="1"/>
              <a:t>Rayson</a:t>
            </a:r>
            <a:r>
              <a:rPr lang="en-GB" dirty="0"/>
              <a:t>. 2019. Classifying in-formation sources in Arabic twitter to support monitoring of infectious diseases. </a:t>
            </a:r>
            <a:r>
              <a:rPr lang="en-GB"/>
              <a:t>In Proceedingsof</a:t>
            </a:r>
            <a:r>
              <a:rPr lang="en-GB" dirty="0"/>
              <a:t> the 3rd </a:t>
            </a:r>
            <a:r>
              <a:rPr lang="en-GB"/>
              <a:t>Workshop on Arabic Corpus Linguistics, pages 22–30, Cardiff, United Kingdom. Association for</a:t>
            </a:r>
            <a:r>
              <a:rPr lang="en-GB" dirty="0"/>
              <a:t> Computational Linguistics</a:t>
            </a:r>
          </a:p>
        </p:txBody>
      </p:sp>
    </p:spTree>
    <p:extLst>
      <p:ext uri="{BB962C8B-B14F-4D97-AF65-F5344CB8AC3E}">
        <p14:creationId xmlns:p14="http://schemas.microsoft.com/office/powerpoint/2010/main" val="2185130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Results and Discussion (Cluster Analysis)</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graphicFrame>
        <p:nvGraphicFramePr>
          <p:cNvPr id="10" name="Diagram 9">
            <a:extLst>
              <a:ext uri="{FF2B5EF4-FFF2-40B4-BE49-F238E27FC236}">
                <a16:creationId xmlns:a16="http://schemas.microsoft.com/office/drawing/2014/main" id="{94E82711-D96D-413C-995B-C871C29018D0}"/>
              </a:ext>
            </a:extLst>
          </p:cNvPr>
          <p:cNvGraphicFramePr/>
          <p:nvPr>
            <p:extLst>
              <p:ext uri="{D42A27DB-BD31-4B8C-83A1-F6EECF244321}">
                <p14:modId xmlns:p14="http://schemas.microsoft.com/office/powerpoint/2010/main" val="1803234473"/>
              </p:ext>
            </p:extLst>
          </p:nvPr>
        </p:nvGraphicFramePr>
        <p:xfrm>
          <a:off x="345440" y="1432560"/>
          <a:ext cx="907288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9886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a:xfrm>
            <a:off x="677334" y="609600"/>
            <a:ext cx="8944186" cy="1320800"/>
          </a:xfrm>
        </p:spPr>
        <p:txBody>
          <a:bodyPr/>
          <a:lstStyle/>
          <a:p>
            <a:r>
              <a:rPr lang="en-GB" dirty="0"/>
              <a:t>Results and Discussion (Rumour Detection)</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graphicFrame>
        <p:nvGraphicFramePr>
          <p:cNvPr id="5" name="Content Placeholder 4">
            <a:extLst>
              <a:ext uri="{FF2B5EF4-FFF2-40B4-BE49-F238E27FC236}">
                <a16:creationId xmlns:a16="http://schemas.microsoft.com/office/drawing/2014/main" id="{6B94CD9E-6D4B-4508-BB8E-36931838FD42}"/>
              </a:ext>
            </a:extLst>
          </p:cNvPr>
          <p:cNvGraphicFramePr>
            <a:graphicFrameLocks noGrp="1"/>
          </p:cNvGraphicFramePr>
          <p:nvPr>
            <p:ph idx="1"/>
            <p:extLst>
              <p:ext uri="{D42A27DB-BD31-4B8C-83A1-F6EECF244321}">
                <p14:modId xmlns:p14="http://schemas.microsoft.com/office/powerpoint/2010/main" val="18650100"/>
              </p:ext>
            </p:extLst>
          </p:nvPr>
        </p:nvGraphicFramePr>
        <p:xfrm>
          <a:off x="944894" y="1732515"/>
          <a:ext cx="8676626" cy="35412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E105EA0B-FCAA-463F-99D8-6DAC5BA381BC}"/>
              </a:ext>
            </a:extLst>
          </p:cNvPr>
          <p:cNvSpPr txBox="1"/>
          <p:nvPr/>
        </p:nvSpPr>
        <p:spPr>
          <a:xfrm>
            <a:off x="2393017" y="5400251"/>
            <a:ext cx="6055243" cy="369332"/>
          </a:xfrm>
          <a:prstGeom prst="rect">
            <a:avLst/>
          </a:prstGeom>
          <a:noFill/>
        </p:spPr>
        <p:txBody>
          <a:bodyPr wrap="square" rtlCol="0">
            <a:spAutoFit/>
          </a:bodyPr>
          <a:lstStyle/>
          <a:p>
            <a:r>
              <a:rPr lang="en-GB" dirty="0"/>
              <a:t>Figure: Results using Logistic Regression</a:t>
            </a:r>
          </a:p>
        </p:txBody>
      </p:sp>
    </p:spTree>
    <p:extLst>
      <p:ext uri="{BB962C8B-B14F-4D97-AF65-F5344CB8AC3E}">
        <p14:creationId xmlns:p14="http://schemas.microsoft.com/office/powerpoint/2010/main" val="706837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a:xfrm>
            <a:off x="175986" y="139594"/>
            <a:ext cx="10139680" cy="1320800"/>
          </a:xfrm>
        </p:spPr>
        <p:txBody>
          <a:bodyPr/>
          <a:lstStyle/>
          <a:p>
            <a:r>
              <a:rPr lang="en-GB" dirty="0"/>
              <a:t>Results and Discussion (Source Type Prediction)</a:t>
            </a:r>
          </a:p>
        </p:txBody>
      </p:sp>
      <p:graphicFrame>
        <p:nvGraphicFramePr>
          <p:cNvPr id="5" name="Table 5">
            <a:extLst>
              <a:ext uri="{FF2B5EF4-FFF2-40B4-BE49-F238E27FC236}">
                <a16:creationId xmlns:a16="http://schemas.microsoft.com/office/drawing/2014/main" id="{992945FB-A088-4BA5-9B5E-F59FB99A8320}"/>
              </a:ext>
            </a:extLst>
          </p:cNvPr>
          <p:cNvGraphicFramePr>
            <a:graphicFrameLocks noGrp="1"/>
          </p:cNvGraphicFramePr>
          <p:nvPr>
            <p:ph idx="1"/>
            <p:extLst>
              <p:ext uri="{D42A27DB-BD31-4B8C-83A1-F6EECF244321}">
                <p14:modId xmlns:p14="http://schemas.microsoft.com/office/powerpoint/2010/main" val="252811546"/>
              </p:ext>
            </p:extLst>
          </p:nvPr>
        </p:nvGraphicFramePr>
        <p:xfrm>
          <a:off x="898071" y="799995"/>
          <a:ext cx="8423729" cy="5212080"/>
        </p:xfrm>
        <a:graphic>
          <a:graphicData uri="http://schemas.openxmlformats.org/drawingml/2006/table">
            <a:tbl>
              <a:tblPr firstRow="1" bandRow="1">
                <a:tableStyleId>{5C22544A-7EE6-4342-B048-85BDC9FD1C3A}</a:tableStyleId>
              </a:tblPr>
              <a:tblGrid>
                <a:gridCol w="3331029">
                  <a:extLst>
                    <a:ext uri="{9D8B030D-6E8A-4147-A177-3AD203B41FA5}">
                      <a16:colId xmlns:a16="http://schemas.microsoft.com/office/drawing/2014/main" val="3487141543"/>
                    </a:ext>
                  </a:extLst>
                </a:gridCol>
                <a:gridCol w="3619499">
                  <a:extLst>
                    <a:ext uri="{9D8B030D-6E8A-4147-A177-3AD203B41FA5}">
                      <a16:colId xmlns:a16="http://schemas.microsoft.com/office/drawing/2014/main" val="2763429961"/>
                    </a:ext>
                  </a:extLst>
                </a:gridCol>
                <a:gridCol w="1473201">
                  <a:extLst>
                    <a:ext uri="{9D8B030D-6E8A-4147-A177-3AD203B41FA5}">
                      <a16:colId xmlns:a16="http://schemas.microsoft.com/office/drawing/2014/main" val="3260749817"/>
                    </a:ext>
                  </a:extLst>
                </a:gridCol>
              </a:tblGrid>
              <a:tr h="587555">
                <a:tc>
                  <a:txBody>
                    <a:bodyPr/>
                    <a:lstStyle/>
                    <a:p>
                      <a:pPr algn="ctr"/>
                      <a:r>
                        <a:rPr lang="en-GB" dirty="0"/>
                        <a:t>Tweet in Arabic</a:t>
                      </a:r>
                    </a:p>
                  </a:txBody>
                  <a:tcPr/>
                </a:tc>
                <a:tc>
                  <a:txBody>
                    <a:bodyPr/>
                    <a:lstStyle/>
                    <a:p>
                      <a:pPr algn="ctr"/>
                      <a:r>
                        <a:rPr lang="en-GB" dirty="0"/>
                        <a:t>Tweet in English</a:t>
                      </a:r>
                    </a:p>
                  </a:txBody>
                  <a:tcPr/>
                </a:tc>
                <a:tc>
                  <a:txBody>
                    <a:bodyPr/>
                    <a:lstStyle/>
                    <a:p>
                      <a:pPr algn="ctr"/>
                      <a:r>
                        <a:rPr lang="en-GB" dirty="0"/>
                        <a:t>Predicted Label</a:t>
                      </a:r>
                    </a:p>
                  </a:txBody>
                  <a:tcPr/>
                </a:tc>
                <a:extLst>
                  <a:ext uri="{0D108BD9-81ED-4DB2-BD59-A6C34878D82A}">
                    <a16:rowId xmlns:a16="http://schemas.microsoft.com/office/drawing/2014/main" val="3657040534"/>
                  </a:ext>
                </a:extLst>
              </a:tr>
              <a:tr h="839364">
                <a:tc>
                  <a:txBody>
                    <a:bodyPr/>
                    <a:lstStyle/>
                    <a:p>
                      <a:pPr algn="r"/>
                      <a:r>
                        <a:rPr lang="ar-SA" sz="1800" b="0" i="0" kern="1200" dirty="0">
                          <a:solidFill>
                            <a:schemeClr val="dk1"/>
                          </a:solidFill>
                          <a:effectLst/>
                          <a:latin typeface="+mn-lt"/>
                          <a:ea typeface="+mn-ea"/>
                          <a:cs typeface="+mn-cs"/>
                        </a:rPr>
                        <a:t>في قراءة علمية... يتوقع اندثار الفيروس في ابريل بسبب الحرارة.</a:t>
                      </a:r>
                      <a:endParaRPr lang="en-GB" dirty="0"/>
                    </a:p>
                  </a:txBody>
                  <a:tcPr/>
                </a:tc>
                <a:tc>
                  <a:txBody>
                    <a:bodyPr/>
                    <a:lstStyle/>
                    <a:p>
                      <a:r>
                        <a:rPr lang="en-GB" dirty="0"/>
                        <a:t>In scientific reading ... the virus is expected to erode in April due to heat.</a:t>
                      </a:r>
                    </a:p>
                  </a:txBody>
                  <a:tcPr/>
                </a:tc>
                <a:tc>
                  <a:txBody>
                    <a:bodyPr/>
                    <a:lstStyle/>
                    <a:p>
                      <a:r>
                        <a:rPr lang="en-GB" sz="1800" b="0" i="0" kern="1200" dirty="0">
                          <a:solidFill>
                            <a:schemeClr val="dk1"/>
                          </a:solidFill>
                          <a:effectLst/>
                          <a:latin typeface="+mn-lt"/>
                          <a:ea typeface="+mn-ea"/>
                          <a:cs typeface="+mn-cs"/>
                        </a:rPr>
                        <a:t>Academic</a:t>
                      </a:r>
                      <a:endParaRPr lang="en-GB" dirty="0"/>
                    </a:p>
                  </a:txBody>
                  <a:tcPr/>
                </a:tc>
                <a:extLst>
                  <a:ext uri="{0D108BD9-81ED-4DB2-BD59-A6C34878D82A}">
                    <a16:rowId xmlns:a16="http://schemas.microsoft.com/office/drawing/2014/main" val="2852997446"/>
                  </a:ext>
                </a:extLst>
              </a:tr>
              <a:tr h="839364">
                <a:tc>
                  <a:txBody>
                    <a:bodyPr/>
                    <a:lstStyle/>
                    <a:p>
                      <a:pPr algn="r"/>
                      <a:r>
                        <a:rPr lang="ar-SA" sz="1800" b="0" i="0" kern="1200" dirty="0">
                          <a:solidFill>
                            <a:schemeClr val="dk1"/>
                          </a:solidFill>
                          <a:effectLst/>
                          <a:latin typeface="+mn-lt"/>
                          <a:ea typeface="+mn-ea"/>
                          <a:cs typeface="+mn-cs"/>
                        </a:rPr>
                        <a:t>متحدث الصحة الحالات المؤكدة حتى الآن المصابة بفيروس كورونا ومعضمها لبالغين.</a:t>
                      </a:r>
                      <a:endParaRPr lang="en-GB" dirty="0"/>
                    </a:p>
                  </a:txBody>
                  <a:tcPr/>
                </a:tc>
                <a:tc>
                  <a:txBody>
                    <a:bodyPr/>
                    <a:lstStyle/>
                    <a:p>
                      <a:r>
                        <a:rPr lang="en-GB" dirty="0"/>
                        <a:t>Health spokesman has confirmed cases so far infected with coronavirus, mostly for adults.</a:t>
                      </a:r>
                    </a:p>
                  </a:txBody>
                  <a:tcPr/>
                </a:tc>
                <a:tc>
                  <a:txBody>
                    <a:bodyPr/>
                    <a:lstStyle/>
                    <a:p>
                      <a:r>
                        <a:rPr lang="en-GB" dirty="0"/>
                        <a:t>Media</a:t>
                      </a:r>
                    </a:p>
                  </a:txBody>
                  <a:tcPr/>
                </a:tc>
                <a:extLst>
                  <a:ext uri="{0D108BD9-81ED-4DB2-BD59-A6C34878D82A}">
                    <a16:rowId xmlns:a16="http://schemas.microsoft.com/office/drawing/2014/main" val="3590099149"/>
                  </a:ext>
                </a:extLst>
              </a:tr>
              <a:tr h="1091173">
                <a:tc>
                  <a:txBody>
                    <a:bodyPr/>
                    <a:lstStyle/>
                    <a:p>
                      <a:pPr algn="r"/>
                      <a:r>
                        <a:rPr lang="ar-SA" sz="1800" b="0" i="0" kern="1200" dirty="0">
                          <a:solidFill>
                            <a:schemeClr val="dk1"/>
                          </a:solidFill>
                          <a:effectLst/>
                          <a:latin typeface="+mn-lt"/>
                          <a:ea typeface="+mn-ea"/>
                          <a:cs typeface="+mn-cs"/>
                        </a:rPr>
                        <a:t>يا وزارة رشوا البعوض، هو الناقل لفيروس كورونا زادت الإصابات مع انتشار البعوض.</a:t>
                      </a:r>
                      <a:endParaRPr lang="en-GB" dirty="0"/>
                    </a:p>
                  </a:txBody>
                  <a:tcPr/>
                </a:tc>
                <a:tc>
                  <a:txBody>
                    <a:bodyPr/>
                    <a:lstStyle/>
                    <a:p>
                      <a:r>
                        <a:rPr lang="en-GB" dirty="0"/>
                        <a:t>Ministry of health please spray mosquitoes, as they are carriers of the Coronavirus, increased infections as mosquitoes spread.</a:t>
                      </a:r>
                    </a:p>
                  </a:txBody>
                  <a:tcPr/>
                </a:tc>
                <a:tc>
                  <a:txBody>
                    <a:bodyPr/>
                    <a:lstStyle/>
                    <a:p>
                      <a:r>
                        <a:rPr lang="en-GB" dirty="0"/>
                        <a:t>Government</a:t>
                      </a:r>
                    </a:p>
                  </a:txBody>
                  <a:tcPr/>
                </a:tc>
                <a:extLst>
                  <a:ext uri="{0D108BD9-81ED-4DB2-BD59-A6C34878D82A}">
                    <a16:rowId xmlns:a16="http://schemas.microsoft.com/office/drawing/2014/main" val="2673362311"/>
                  </a:ext>
                </a:extLst>
              </a:tr>
              <a:tr h="839364">
                <a:tc>
                  <a:txBody>
                    <a:bodyPr/>
                    <a:lstStyle/>
                    <a:p>
                      <a:pPr algn="r"/>
                      <a:r>
                        <a:rPr lang="ar-SA" sz="1800" b="0" i="0" kern="1200" dirty="0">
                          <a:solidFill>
                            <a:schemeClr val="dk1"/>
                          </a:solidFill>
                          <a:effectLst/>
                          <a:latin typeface="+mn-lt"/>
                          <a:ea typeface="+mn-ea"/>
                          <a:cs typeface="+mn-cs"/>
                        </a:rPr>
                        <a:t>خبير صيني يؤكد أن استنشاق بخار الماء يقتل فيروس كورونا.</a:t>
                      </a:r>
                      <a:endParaRPr lang="en-GB" dirty="0"/>
                    </a:p>
                  </a:txBody>
                  <a:tcPr/>
                </a:tc>
                <a:tc>
                  <a:txBody>
                    <a:bodyPr/>
                    <a:lstStyle/>
                    <a:p>
                      <a:r>
                        <a:rPr lang="en-GB" dirty="0"/>
                        <a:t>A Chinese expert confirms that inhaling water vapor kills coronavirus.</a:t>
                      </a:r>
                    </a:p>
                  </a:txBody>
                  <a:tcPr/>
                </a:tc>
                <a:tc>
                  <a:txBody>
                    <a:bodyPr/>
                    <a:lstStyle/>
                    <a:p>
                      <a:r>
                        <a:rPr lang="en-GB" dirty="0"/>
                        <a:t>Health professional</a:t>
                      </a:r>
                    </a:p>
                  </a:txBody>
                  <a:tcPr/>
                </a:tc>
                <a:extLst>
                  <a:ext uri="{0D108BD9-81ED-4DB2-BD59-A6C34878D82A}">
                    <a16:rowId xmlns:a16="http://schemas.microsoft.com/office/drawing/2014/main" val="3268517159"/>
                  </a:ext>
                </a:extLst>
              </a:tr>
              <a:tr h="587555">
                <a:tc>
                  <a:txBody>
                    <a:bodyPr/>
                    <a:lstStyle/>
                    <a:p>
                      <a:pPr algn="r"/>
                      <a:r>
                        <a:rPr lang="ar-SA" sz="1800" b="0" i="0" kern="1200" dirty="0">
                          <a:solidFill>
                            <a:schemeClr val="dk1"/>
                          </a:solidFill>
                          <a:effectLst/>
                          <a:latin typeface="+mn-lt"/>
                          <a:ea typeface="+mn-ea"/>
                          <a:cs typeface="+mn-cs"/>
                        </a:rPr>
                        <a:t>علاج الكرونا بالليمون والثوم "رابط يوتيوب".</a:t>
                      </a:r>
                      <a:endParaRPr lang="en-GB" dirty="0"/>
                    </a:p>
                  </a:txBody>
                  <a:tcPr/>
                </a:tc>
                <a:tc>
                  <a:txBody>
                    <a:bodyPr/>
                    <a:lstStyle/>
                    <a:p>
                      <a:r>
                        <a:rPr lang="en-GB" dirty="0"/>
                        <a:t>Corona treatment with lemon and garlic "YouTube link".</a:t>
                      </a:r>
                    </a:p>
                  </a:txBody>
                  <a:tcPr/>
                </a:tc>
                <a:tc>
                  <a:txBody>
                    <a:bodyPr/>
                    <a:lstStyle/>
                    <a:p>
                      <a:r>
                        <a:rPr lang="en-GB" dirty="0"/>
                        <a:t>Public</a:t>
                      </a:r>
                    </a:p>
                  </a:txBody>
                  <a:tcPr/>
                </a:tc>
                <a:extLst>
                  <a:ext uri="{0D108BD9-81ED-4DB2-BD59-A6C34878D82A}">
                    <a16:rowId xmlns:a16="http://schemas.microsoft.com/office/drawing/2014/main" val="2584634520"/>
                  </a:ext>
                </a:extLst>
              </a:tr>
            </a:tbl>
          </a:graphicData>
        </a:graphic>
      </p:graphicFrame>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53901" y="5325058"/>
            <a:ext cx="1525878" cy="1532942"/>
          </a:xfrm>
          <a:prstGeom prst="rect">
            <a:avLst/>
          </a:prstGeom>
        </p:spPr>
      </p:pic>
    </p:spTree>
    <p:extLst>
      <p:ext uri="{BB962C8B-B14F-4D97-AF65-F5344CB8AC3E}">
        <p14:creationId xmlns:p14="http://schemas.microsoft.com/office/powerpoint/2010/main" val="1775240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a:xfrm>
            <a:off x="677334" y="1290321"/>
            <a:ext cx="8596668" cy="4751042"/>
          </a:xfrm>
        </p:spPr>
        <p:txBody>
          <a:bodyPr vert="horz" lIns="91440" tIns="45720" rIns="91440" bIns="45720" rtlCol="0" anchor="t">
            <a:normAutofit/>
          </a:bodyPr>
          <a:lstStyle/>
          <a:p>
            <a:r>
              <a:rPr lang="en-GB" dirty="0"/>
              <a:t>In this paper, we identified and analysed one million tweets related to the COVID-19 pandemic in the Arabic language.</a:t>
            </a:r>
          </a:p>
          <a:p>
            <a:r>
              <a:rPr lang="en-GB" dirty="0"/>
              <a:t>We performed three experiments which we expect can help to develop methods of analysis suitable for helping Arab World Governments and Public Health Organisations.</a:t>
            </a:r>
          </a:p>
          <a:p>
            <a:r>
              <a:rPr lang="en-GB" dirty="0"/>
              <a:t>The clustered topics are COVID-19 statistics, prayers for God, COVID-19 locations, advise for preventing education, and advertising.</a:t>
            </a:r>
          </a:p>
          <a:p>
            <a:r>
              <a:rPr lang="en-GB" dirty="0"/>
              <a:t>Our second contribution is a </a:t>
            </a:r>
            <a:r>
              <a:rPr lang="en-GB" err="1"/>
              <a:t>labeled</a:t>
            </a:r>
            <a:r>
              <a:rPr lang="en-GB" dirty="0"/>
              <a:t> sample of tweets (2,000 out of 1 million) annotated for false information, correct information, and unrelated.</a:t>
            </a:r>
          </a:p>
          <a:p>
            <a:r>
              <a:rPr lang="en-GB"/>
              <a:t>Around 60% of the rumour related tweets are classified as written by health </a:t>
            </a:r>
            <a:r>
              <a:rPr lang="en-GB" dirty="0"/>
              <a:t>professional and academics which shows the urgent need to respond to such fake news.</a:t>
            </a:r>
          </a:p>
          <a:p>
            <a:endParaRPr lang="en-GB" dirty="0"/>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32634"/>
            <a:ext cx="1525878" cy="1532942"/>
          </a:xfrm>
          <a:prstGeom prst="rect">
            <a:avLst/>
          </a:prstGeom>
        </p:spPr>
      </p:pic>
    </p:spTree>
    <p:extLst>
      <p:ext uri="{BB962C8B-B14F-4D97-AF65-F5344CB8AC3E}">
        <p14:creationId xmlns:p14="http://schemas.microsoft.com/office/powerpoint/2010/main" val="935389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Future work</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a:xfrm>
            <a:off x="677334" y="1488613"/>
            <a:ext cx="8596668" cy="3880773"/>
          </a:xfrm>
        </p:spPr>
        <p:txBody>
          <a:bodyPr/>
          <a:lstStyle/>
          <a:p>
            <a:r>
              <a:rPr lang="en-GB" dirty="0"/>
              <a:t>There are clearly many potential future directions related to analysing social media data on the topics of pandemics.</a:t>
            </a:r>
          </a:p>
          <a:p>
            <a:r>
              <a:rPr lang="en-GB" dirty="0"/>
              <a:t>Since false information has the potential to play a dangerous role in topics related to health, there is a need to enhance and automate the automatic detection process supporting different languages beyond just English.</a:t>
            </a:r>
          </a:p>
          <a:p>
            <a:r>
              <a:rPr lang="en-GB" dirty="0"/>
              <a:t>Future potential directions include monitoring the spread of the disease by finding the infected individuals, defining the infected locations, or observing people that do not apply self isolation rules.</a:t>
            </a:r>
          </a:p>
          <a:p>
            <a:r>
              <a:rPr lang="en-GB" dirty="0"/>
              <a:t>Moreover, the analysis could proceed in an exploratory and thematic way such as discovering further topics discussed during the epidemic, as well as assisting governments and public health organisations in measuring people's concerns resulting from the disease.</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499110" y="5325058"/>
            <a:ext cx="1525878" cy="1532942"/>
          </a:xfrm>
          <a:prstGeom prst="rect">
            <a:avLst/>
          </a:prstGeom>
        </p:spPr>
      </p:pic>
    </p:spTree>
    <p:extLst>
      <p:ext uri="{BB962C8B-B14F-4D97-AF65-F5344CB8AC3E}">
        <p14:creationId xmlns:p14="http://schemas.microsoft.com/office/powerpoint/2010/main" val="400225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Introduction </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vert="horz" lIns="91440" tIns="45720" rIns="91440" bIns="45720" rtlCol="0" anchor="t">
            <a:normAutofit/>
          </a:bodyPr>
          <a:lstStyle/>
          <a:p>
            <a:r>
              <a:rPr lang="en-GB" dirty="0"/>
              <a:t>Governments around the world have taken different decisions in order to stop the spread of COVID-19 .</a:t>
            </a:r>
          </a:p>
          <a:p>
            <a:r>
              <a:rPr lang="en-GB" dirty="0"/>
              <a:t>People use social media applications such as Twitter to find the news related to COVID-19 and/or express their opinions and feelings about it.</a:t>
            </a:r>
          </a:p>
          <a:p>
            <a:r>
              <a:rPr lang="en-GB" dirty="0"/>
              <a:t>We hypothesise that Governments and Public Health Organizations (PHOs) may benefit from mining the topics discussed between people during the pandemic.</a:t>
            </a:r>
          </a:p>
          <a:p>
            <a:r>
              <a:rPr lang="en-GB" dirty="0"/>
              <a:t>The Arabic language is spoken by 467 million people in the world and has more than 26 dialects</a:t>
            </a:r>
            <a:r>
              <a:rPr lang="en-GB" sz="1100" baseline="46000" dirty="0"/>
              <a:t>1 </a:t>
            </a:r>
            <a:r>
              <a:rPr lang="en-GB" sz="1100" dirty="0"/>
              <a:t>.</a:t>
            </a:r>
            <a:endParaRPr lang="en-GB" sz="1100" baseline="46000" dirty="0"/>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
        <p:nvSpPr>
          <p:cNvPr id="5" name="Footer Placeholder 4">
            <a:extLst>
              <a:ext uri="{FF2B5EF4-FFF2-40B4-BE49-F238E27FC236}">
                <a16:creationId xmlns:a16="http://schemas.microsoft.com/office/drawing/2014/main" id="{F91DBA60-7C47-4EAD-A880-0DE37B59883D}"/>
              </a:ext>
            </a:extLst>
          </p:cNvPr>
          <p:cNvSpPr>
            <a:spLocks noGrp="1"/>
          </p:cNvSpPr>
          <p:nvPr>
            <p:ph type="ftr" sz="quarter" idx="11"/>
          </p:nvPr>
        </p:nvSpPr>
        <p:spPr>
          <a:xfrm>
            <a:off x="742950" y="6492875"/>
            <a:ext cx="6231996" cy="365125"/>
          </a:xfrm>
        </p:spPr>
        <p:txBody>
          <a:bodyPr/>
          <a:lstStyle/>
          <a:p>
            <a:r>
              <a:rPr lang="en-US" dirty="0"/>
              <a:t>1.https://en.wikipedia.org/wiki/Arabic</a:t>
            </a:r>
          </a:p>
        </p:txBody>
      </p:sp>
    </p:spTree>
    <p:extLst>
      <p:ext uri="{BB962C8B-B14F-4D97-AF65-F5344CB8AC3E}">
        <p14:creationId xmlns:p14="http://schemas.microsoft.com/office/powerpoint/2010/main" val="1719361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a:xfrm>
            <a:off x="7181723" y="609600"/>
            <a:ext cx="4512989" cy="2227730"/>
          </a:xfrm>
        </p:spPr>
        <p:txBody>
          <a:bodyPr anchor="ctr">
            <a:normAutofit/>
          </a:bodyPr>
          <a:lstStyle/>
          <a:p>
            <a:r>
              <a:rPr lang="en-GB">
                <a:solidFill>
                  <a:srgbClr val="FFFFFF"/>
                </a:solidFill>
              </a:rPr>
              <a:t>Thank You!</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757251" y="1536175"/>
            <a:ext cx="3856774" cy="3874549"/>
          </a:xfrm>
          <a:prstGeom prst="rect">
            <a:avLst/>
          </a:prstGeom>
        </p:spPr>
      </p:pic>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a:xfrm>
            <a:off x="7266865" y="5204196"/>
            <a:ext cx="4763557" cy="844084"/>
          </a:xfrm>
        </p:spPr>
        <p:txBody>
          <a:bodyPr anchor="t">
            <a:normAutofit/>
          </a:bodyPr>
          <a:lstStyle/>
          <a:p>
            <a:pPr marL="0" indent="0">
              <a:buNone/>
            </a:pPr>
            <a:r>
              <a:rPr lang="en-US">
                <a:solidFill>
                  <a:srgbClr val="FFFFFF"/>
                </a:solidFill>
                <a:ea typeface="MS PGothic"/>
                <a:cs typeface="Gotham Medium" pitchFamily="2" charset="0"/>
              </a:rPr>
              <a:t>If you have questions or feedback, </a:t>
            </a:r>
            <a:r>
              <a:rPr lang="en-US" dirty="0">
                <a:solidFill>
                  <a:srgbClr val="FFFFFF"/>
                </a:solidFill>
                <a:ea typeface="MS PGothic"/>
                <a:cs typeface="Gotham Medium" pitchFamily="2" charset="0"/>
              </a:rPr>
              <a:t>please send to: l.alsudias@lancaster.ac.uk</a:t>
            </a:r>
          </a:p>
          <a:p>
            <a:endParaRPr lang="en-GB" dirty="0">
              <a:solidFill>
                <a:srgbClr val="FFFFFF"/>
              </a:solidFill>
            </a:endParaRPr>
          </a:p>
        </p:txBody>
      </p:sp>
    </p:spTree>
    <p:extLst>
      <p:ext uri="{BB962C8B-B14F-4D97-AF65-F5344CB8AC3E}">
        <p14:creationId xmlns:p14="http://schemas.microsoft.com/office/powerpoint/2010/main" val="414054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Introduction (Continued) </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a:lstStyle/>
          <a:p>
            <a:r>
              <a:rPr lang="en-GB" dirty="0"/>
              <a:t>In this paper, we have combined qualitative and quantitative studies to analyse Arabic tweets aiming to support Public Health Organizations who can learn from social media data along various lines:</a:t>
            </a:r>
          </a:p>
          <a:p>
            <a:pPr marL="0" indent="0">
              <a:buNone/>
            </a:pPr>
            <a:endParaRPr lang="en-GB" dirty="0"/>
          </a:p>
          <a:p>
            <a:endParaRPr lang="en-GB" dirty="0"/>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graphicFrame>
        <p:nvGraphicFramePr>
          <p:cNvPr id="7" name="Diagram 6">
            <a:extLst>
              <a:ext uri="{FF2B5EF4-FFF2-40B4-BE49-F238E27FC236}">
                <a16:creationId xmlns:a16="http://schemas.microsoft.com/office/drawing/2014/main" id="{F1278775-659A-42BA-9EE9-672CA81A0EF2}"/>
              </a:ext>
            </a:extLst>
          </p:cNvPr>
          <p:cNvGraphicFramePr/>
          <p:nvPr>
            <p:extLst>
              <p:ext uri="{D42A27DB-BD31-4B8C-83A1-F6EECF244321}">
                <p14:modId xmlns:p14="http://schemas.microsoft.com/office/powerpoint/2010/main" val="3556227847"/>
              </p:ext>
            </p:extLst>
          </p:nvPr>
        </p:nvGraphicFramePr>
        <p:xfrm>
          <a:off x="2546112" y="3273180"/>
          <a:ext cx="5702299" cy="2595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687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Update Arabic Infectious Disease Ontology</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vert="horz" lIns="91440" tIns="45720" rIns="91440" bIns="45720" rtlCol="0" anchor="t">
            <a:normAutofit/>
          </a:bodyPr>
          <a:lstStyle/>
          <a:p>
            <a:r>
              <a:rPr lang="en-GB"/>
              <a:t>With the recent appearance of COVID-19 as a new disease, there is a need to </a:t>
            </a:r>
            <a:r>
              <a:rPr lang="en-GB" dirty="0"/>
              <a:t>update our Arabic Infectious Disease Ontology</a:t>
            </a:r>
            <a:r>
              <a:rPr lang="en-GB" sz="1100" baseline="46000" dirty="0"/>
              <a:t> 2 </a:t>
            </a:r>
            <a:r>
              <a:rPr lang="en-GB" dirty="0"/>
              <a:t>, which integrates the scientific and medical vocabularies of infectious diseases with their informal equivalents used in general discourse.</a:t>
            </a:r>
          </a:p>
          <a:p>
            <a:endParaRPr lang="en-GB" dirty="0">
              <a:solidFill>
                <a:prstClr val="black">
                  <a:lumMod val="75000"/>
                  <a:lumOff val="25000"/>
                </a:prstClr>
              </a:solidFill>
            </a:endParaRPr>
          </a:p>
          <a:p>
            <a:r>
              <a:rPr lang="en-GB" dirty="0">
                <a:solidFill>
                  <a:prstClr val="black">
                    <a:lumMod val="75000"/>
                    <a:lumOff val="25000"/>
                  </a:prstClr>
                </a:solidFill>
              </a:rPr>
              <a:t>This included symptom, cause, prevention, infection, organ, treatment, diagnosis, place of the disease spread, and slang terms for COVID-19 and extended our ontology.</a:t>
            </a:r>
          </a:p>
          <a:p>
            <a:r>
              <a:rPr lang="en-GB" dirty="0">
                <a:solidFill>
                  <a:prstClr val="black">
                    <a:lumMod val="75000"/>
                    <a:lumOff val="25000"/>
                  </a:prstClr>
                </a:solidFill>
              </a:rPr>
              <a:t>These terms were then used in our collection process.</a:t>
            </a:r>
          </a:p>
          <a:p>
            <a:endParaRPr lang="en-GB" sz="1100" baseline="46000" dirty="0">
              <a:solidFill>
                <a:prstClr val="black">
                  <a:lumMod val="75000"/>
                  <a:lumOff val="25000"/>
                </a:prstClr>
              </a:solidFill>
            </a:endParaRPr>
          </a:p>
          <a:p>
            <a:endParaRPr lang="en-GB" sz="1100" baseline="46000" dirty="0">
              <a:solidFill>
                <a:prstClr val="black">
                  <a:lumMod val="75000"/>
                  <a:lumOff val="25000"/>
                </a:prstClr>
              </a:solidFill>
            </a:endParaRP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
        <p:nvSpPr>
          <p:cNvPr id="5" name="Footer Placeholder 4">
            <a:extLst>
              <a:ext uri="{FF2B5EF4-FFF2-40B4-BE49-F238E27FC236}">
                <a16:creationId xmlns:a16="http://schemas.microsoft.com/office/drawing/2014/main" id="{122AC9DA-49AB-4BA8-94EF-7B1A94EAC129}"/>
              </a:ext>
            </a:extLst>
          </p:cNvPr>
          <p:cNvSpPr>
            <a:spLocks noGrp="1"/>
          </p:cNvSpPr>
          <p:nvPr>
            <p:ph type="ftr" sz="quarter" idx="11"/>
          </p:nvPr>
        </p:nvSpPr>
        <p:spPr>
          <a:xfrm>
            <a:off x="481391" y="6452121"/>
            <a:ext cx="7904507" cy="365125"/>
          </a:xfrm>
        </p:spPr>
        <p:txBody>
          <a:bodyPr/>
          <a:lstStyle/>
          <a:p>
            <a:r>
              <a:rPr lang="en-US" dirty="0"/>
              <a:t>2.</a:t>
            </a:r>
            <a:r>
              <a:rPr lang="en-GB" dirty="0"/>
              <a:t> Lama Alsudias and Paul </a:t>
            </a:r>
            <a:r>
              <a:rPr lang="en-GB" err="1"/>
              <a:t>Rayson</a:t>
            </a:r>
            <a:r>
              <a:rPr lang="en-GB" dirty="0"/>
              <a:t>. 2020. Developing an Arabic Infectious Disease Ontology to Include Non-Standard Terminology. In Proceedings of </a:t>
            </a:r>
            <a:r>
              <a:rPr lang="en-GB"/>
              <a:t>The12th Language Resources and Evaluation Conference, pages 4844–4852, Marseille, France. European</a:t>
            </a:r>
            <a:r>
              <a:rPr lang="en-GB" dirty="0"/>
              <a:t> Language Resources Association</a:t>
            </a:r>
            <a:endParaRPr lang="en-US" dirty="0"/>
          </a:p>
        </p:txBody>
      </p:sp>
    </p:spTree>
    <p:extLst>
      <p:ext uri="{BB962C8B-B14F-4D97-AF65-F5344CB8AC3E}">
        <p14:creationId xmlns:p14="http://schemas.microsoft.com/office/powerpoint/2010/main" val="227093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Data Collection</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00656" y="5325058"/>
            <a:ext cx="1525878" cy="1532942"/>
          </a:xfrm>
          <a:prstGeom prst="rect">
            <a:avLst/>
          </a:prstGeom>
        </p:spPr>
      </p:pic>
      <p:graphicFrame>
        <p:nvGraphicFramePr>
          <p:cNvPr id="5" name="Diagram 4">
            <a:extLst>
              <a:ext uri="{FF2B5EF4-FFF2-40B4-BE49-F238E27FC236}">
                <a16:creationId xmlns:a16="http://schemas.microsoft.com/office/drawing/2014/main" id="{916E8D96-0CB9-4AAC-B3C4-0CD8149E6302}"/>
              </a:ext>
            </a:extLst>
          </p:cNvPr>
          <p:cNvGraphicFramePr/>
          <p:nvPr>
            <p:extLst>
              <p:ext uri="{D42A27DB-BD31-4B8C-83A1-F6EECF244321}">
                <p14:modId xmlns:p14="http://schemas.microsoft.com/office/powerpoint/2010/main" val="2859773621"/>
              </p:ext>
            </p:extLst>
          </p:nvPr>
        </p:nvGraphicFramePr>
        <p:xfrm>
          <a:off x="903957" y="1381538"/>
          <a:ext cx="8707182" cy="4015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100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Data Pre-processing</a:t>
            </a:r>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graphicFrame>
        <p:nvGraphicFramePr>
          <p:cNvPr id="5" name="Diagram 4">
            <a:extLst>
              <a:ext uri="{FF2B5EF4-FFF2-40B4-BE49-F238E27FC236}">
                <a16:creationId xmlns:a16="http://schemas.microsoft.com/office/drawing/2014/main" id="{F3E57981-204F-4AC6-8C81-2DC434227B29}"/>
              </a:ext>
            </a:extLst>
          </p:cNvPr>
          <p:cNvGraphicFramePr/>
          <p:nvPr>
            <p:extLst>
              <p:ext uri="{D42A27DB-BD31-4B8C-83A1-F6EECF244321}">
                <p14:modId xmlns:p14="http://schemas.microsoft.com/office/powerpoint/2010/main" val="429884993"/>
              </p:ext>
            </p:extLst>
          </p:nvPr>
        </p:nvGraphicFramePr>
        <p:xfrm>
          <a:off x="408213" y="1756258"/>
          <a:ext cx="9095015" cy="37301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479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Dataset</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a:xfrm>
            <a:off x="677334" y="1866675"/>
            <a:ext cx="8596668" cy="3880773"/>
          </a:xfrm>
        </p:spPr>
        <p:txBody>
          <a:bodyPr/>
          <a:lstStyle/>
          <a:p>
            <a:r>
              <a:rPr lang="en-GB" dirty="0"/>
              <a:t>The resulting dataset was 1,048,576 unique tweets from the original 6,578,982 collected.</a:t>
            </a:r>
          </a:p>
          <a:p>
            <a:endParaRPr lang="en-GB" dirty="0"/>
          </a:p>
        </p:txBody>
      </p:sp>
      <p:pic>
        <p:nvPicPr>
          <p:cNvPr id="6" name="Picture 5" descr="A close up of a map&#10;&#10;Description automatically generated">
            <a:extLst>
              <a:ext uri="{FF2B5EF4-FFF2-40B4-BE49-F238E27FC236}">
                <a16:creationId xmlns:a16="http://schemas.microsoft.com/office/drawing/2014/main" id="{09FA4814-52A6-4773-B8C0-32F82B1129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5444" y="2556917"/>
            <a:ext cx="7586502" cy="4297418"/>
          </a:xfrm>
          <a:prstGeom prst="rect">
            <a:avLst/>
          </a:prstGeom>
        </p:spPr>
      </p:pic>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3"/>
          <a:srcRect l="30084" t="36303" r="51764" b="31278"/>
          <a:stretch/>
        </p:blipFill>
        <p:spPr>
          <a:xfrm>
            <a:off x="570230" y="5101742"/>
            <a:ext cx="1525878" cy="1532942"/>
          </a:xfrm>
          <a:prstGeom prst="rect">
            <a:avLst/>
          </a:prstGeom>
        </p:spPr>
      </p:pic>
    </p:spTree>
    <p:extLst>
      <p:ext uri="{BB962C8B-B14F-4D97-AF65-F5344CB8AC3E}">
        <p14:creationId xmlns:p14="http://schemas.microsoft.com/office/powerpoint/2010/main" val="3550906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Methods</a:t>
            </a:r>
            <a:endParaRPr lang="en-GB" b="1" dirty="0"/>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a:lstStyle/>
          <a:p>
            <a:r>
              <a:rPr lang="en-GB" dirty="0"/>
              <a:t>We performed three different types of analysis on the collected data.</a:t>
            </a:r>
          </a:p>
          <a:p>
            <a:pPr marL="0" indent="0">
              <a:buNone/>
            </a:pPr>
            <a:endParaRPr lang="en-GB" dirty="0"/>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graphicFrame>
        <p:nvGraphicFramePr>
          <p:cNvPr id="7" name="Diagram 6">
            <a:extLst>
              <a:ext uri="{FF2B5EF4-FFF2-40B4-BE49-F238E27FC236}">
                <a16:creationId xmlns:a16="http://schemas.microsoft.com/office/drawing/2014/main" id="{C69F9565-B515-4CF2-A0FA-4EA6D5247D83}"/>
              </a:ext>
            </a:extLst>
          </p:cNvPr>
          <p:cNvGraphicFramePr/>
          <p:nvPr>
            <p:extLst>
              <p:ext uri="{D42A27DB-BD31-4B8C-83A1-F6EECF244321}">
                <p14:modId xmlns:p14="http://schemas.microsoft.com/office/powerpoint/2010/main" val="1457863206"/>
              </p:ext>
            </p:extLst>
          </p:nvPr>
        </p:nvGraphicFramePr>
        <p:xfrm>
          <a:off x="885916" y="2764972"/>
          <a:ext cx="8703772" cy="37803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662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B967-906C-4188-8A26-A3FEE041DA0A}"/>
              </a:ext>
            </a:extLst>
          </p:cNvPr>
          <p:cNvSpPr>
            <a:spLocks noGrp="1"/>
          </p:cNvSpPr>
          <p:nvPr>
            <p:ph type="title"/>
          </p:nvPr>
        </p:nvSpPr>
        <p:spPr/>
        <p:txBody>
          <a:bodyPr/>
          <a:lstStyle/>
          <a:p>
            <a:r>
              <a:rPr lang="en-GB" dirty="0"/>
              <a:t>Cluster Analysis</a:t>
            </a:r>
          </a:p>
        </p:txBody>
      </p:sp>
      <p:sp>
        <p:nvSpPr>
          <p:cNvPr id="3" name="Content Placeholder 2">
            <a:extLst>
              <a:ext uri="{FF2B5EF4-FFF2-40B4-BE49-F238E27FC236}">
                <a16:creationId xmlns:a16="http://schemas.microsoft.com/office/drawing/2014/main" id="{40F7D440-4CBF-4EEC-A53F-C030320CFC66}"/>
              </a:ext>
            </a:extLst>
          </p:cNvPr>
          <p:cNvSpPr>
            <a:spLocks noGrp="1"/>
          </p:cNvSpPr>
          <p:nvPr>
            <p:ph idx="1"/>
          </p:nvPr>
        </p:nvSpPr>
        <p:spPr/>
        <p:txBody>
          <a:bodyPr/>
          <a:lstStyle/>
          <a:p>
            <a:r>
              <a:rPr lang="en-GB" dirty="0"/>
              <a:t>To explore the topics discussed on Twitter during the COVID-19 epidemic in Saudi Arabia and other countries in the Arab World, we subjected the text of the tweets to cluster analysis.</a:t>
            </a:r>
          </a:p>
          <a:p>
            <a:r>
              <a:rPr lang="en-GB" dirty="0"/>
              <a:t>After pre-processing the tweets as described above, we used the N-gram forms (unigram, bigram, and trigram) of twitter corpus.</a:t>
            </a:r>
          </a:p>
          <a:p>
            <a:r>
              <a:rPr lang="en-GB" dirty="0"/>
              <a:t> We clustered them using the K-means algorithm with the Python </a:t>
            </a:r>
            <a:r>
              <a:rPr lang="en-GB" dirty="0" err="1"/>
              <a:t>Scikit</a:t>
            </a:r>
            <a:r>
              <a:rPr lang="en-GB" dirty="0"/>
              <a:t>-learn software and set the value of k, the number of clusters, to be five.</a:t>
            </a:r>
          </a:p>
          <a:p>
            <a:endParaRPr lang="en-GB" dirty="0"/>
          </a:p>
        </p:txBody>
      </p:sp>
      <p:pic>
        <p:nvPicPr>
          <p:cNvPr id="4" name="Picture 3">
            <a:extLst>
              <a:ext uri="{FF2B5EF4-FFF2-40B4-BE49-F238E27FC236}">
                <a16:creationId xmlns:a16="http://schemas.microsoft.com/office/drawing/2014/main" id="{5141CADD-1B16-4DED-896C-99D9C68BAEE5}"/>
              </a:ext>
            </a:extLst>
          </p:cNvPr>
          <p:cNvPicPr>
            <a:picLocks noChangeAspect="1"/>
          </p:cNvPicPr>
          <p:nvPr/>
        </p:nvPicPr>
        <p:blipFill rotWithShape="1">
          <a:blip r:embed="rId2"/>
          <a:srcRect l="30084" t="36303" r="51764" b="31278"/>
          <a:stretch/>
        </p:blipFill>
        <p:spPr>
          <a:xfrm>
            <a:off x="570230" y="5101742"/>
            <a:ext cx="1525878" cy="1532942"/>
          </a:xfrm>
          <a:prstGeom prst="rect">
            <a:avLst/>
          </a:prstGeom>
        </p:spPr>
      </p:pic>
    </p:spTree>
    <p:extLst>
      <p:ext uri="{BB962C8B-B14F-4D97-AF65-F5344CB8AC3E}">
        <p14:creationId xmlns:p14="http://schemas.microsoft.com/office/powerpoint/2010/main" val="4094852632"/>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2A3A40"/>
      </a:dk2>
      <a:lt2>
        <a:srgbClr val="EBEBEB"/>
      </a:lt2>
      <a:accent1>
        <a:srgbClr val="0077B2"/>
      </a:accent1>
      <a:accent2>
        <a:srgbClr val="C42F1A"/>
      </a:accent2>
      <a:accent3>
        <a:srgbClr val="F1A499"/>
      </a:accent3>
      <a:accent4>
        <a:srgbClr val="2A3A40"/>
      </a:accent4>
      <a:accent5>
        <a:srgbClr val="C42F1A"/>
      </a:accent5>
      <a:accent6>
        <a:srgbClr val="9EB5BF"/>
      </a:accent6>
      <a:hlink>
        <a:srgbClr val="932313"/>
      </a:hlink>
      <a:folHlink>
        <a:srgbClr val="BFBFB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0CAA6303E99E4280B2305417AEC938" ma:contentTypeVersion="13" ma:contentTypeDescription="Create a new document." ma:contentTypeScope="" ma:versionID="3844d31466205996dba0f1e063e06332">
  <xsd:schema xmlns:xsd="http://www.w3.org/2001/XMLSchema" xmlns:xs="http://www.w3.org/2001/XMLSchema" xmlns:p="http://schemas.microsoft.com/office/2006/metadata/properties" xmlns:ns3="59b09ba3-ebf3-4abf-b919-d1c3b8546076" xmlns:ns4="d0d197bf-5b56-403c-9297-de3228938ad1" targetNamespace="http://schemas.microsoft.com/office/2006/metadata/properties" ma:root="true" ma:fieldsID="14687f4079b389188c81393c4850ea41" ns3:_="" ns4:_="">
    <xsd:import namespace="59b09ba3-ebf3-4abf-b919-d1c3b8546076"/>
    <xsd:import namespace="d0d197bf-5b56-403c-9297-de3228938ad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b09ba3-ebf3-4abf-b919-d1c3b85460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d197bf-5b56-403c-9297-de3228938a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88B7F0-17F3-4261-A4DD-FE3A88AC344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3FA636F-23DD-476F-A070-D06D461BB4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b09ba3-ebf3-4abf-b919-d1c3b8546076"/>
    <ds:schemaRef ds:uri="d0d197bf-5b56-403c-9297-de3228938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00DE54-240E-49DB-89ED-BE6204C217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1739</TotalTime>
  <Words>1828</Words>
  <Application>Microsoft Office PowerPoint</Application>
  <PresentationFormat>Widescreen</PresentationFormat>
  <Paragraphs>141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COVID-19 and Arabic Twitter: How can Arab World Governments and Public Health Organizations Learn from Social Media? </vt:lpstr>
      <vt:lpstr>Introduction </vt:lpstr>
      <vt:lpstr>Introduction (Continued) </vt:lpstr>
      <vt:lpstr>Update Arabic Infectious Disease Ontology</vt:lpstr>
      <vt:lpstr>Data Collection</vt:lpstr>
      <vt:lpstr>Data Pre-processing</vt:lpstr>
      <vt:lpstr>Dataset</vt:lpstr>
      <vt:lpstr>Methods</vt:lpstr>
      <vt:lpstr>Cluster Analysis</vt:lpstr>
      <vt:lpstr>Rumour Detection</vt:lpstr>
      <vt:lpstr>Labelling Guidelines</vt:lpstr>
      <vt:lpstr>Example Tweets</vt:lpstr>
      <vt:lpstr>Machine Learning Models</vt:lpstr>
      <vt:lpstr>Source Type Prediction</vt:lpstr>
      <vt:lpstr>Results and Discussion (Cluster Analysis)</vt:lpstr>
      <vt:lpstr>Results and Discussion (Rumour Detection)</vt:lpstr>
      <vt:lpstr>Results and Discussion (Source Type Prediction)</vt:lpstr>
      <vt:lpstr>Conclusion</vt:lpstr>
      <vt:lpstr>Future 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and Arabic Twitter: How can Arab World Governments and Public Health Organizations Learn from Social Media? </dc:title>
  <dc:creator>Lama Alsudias</dc:creator>
  <cp:lastModifiedBy>Lama Alsudias</cp:lastModifiedBy>
  <cp:revision>54</cp:revision>
  <dcterms:created xsi:type="dcterms:W3CDTF">2020-07-05T11:39:57Z</dcterms:created>
  <dcterms:modified xsi:type="dcterms:W3CDTF">2020-09-18T09:04:06Z</dcterms:modified>
</cp:coreProperties>
</file>