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49" r:id="rId2"/>
    <p:sldId id="427" r:id="rId3"/>
    <p:sldId id="420" r:id="rId4"/>
    <p:sldId id="458" r:id="rId5"/>
    <p:sldId id="447" r:id="rId6"/>
    <p:sldId id="448" r:id="rId7"/>
    <p:sldId id="432" r:id="rId8"/>
    <p:sldId id="428" r:id="rId9"/>
    <p:sldId id="429" r:id="rId10"/>
    <p:sldId id="421" r:id="rId11"/>
    <p:sldId id="417" r:id="rId12"/>
    <p:sldId id="461" r:id="rId13"/>
    <p:sldId id="457" r:id="rId14"/>
    <p:sldId id="462" r:id="rId15"/>
    <p:sldId id="473" r:id="rId16"/>
    <p:sldId id="474" r:id="rId17"/>
    <p:sldId id="4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notes"/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809" autoAdjust="0"/>
    <p:restoredTop sz="92416" autoAdjust="0"/>
  </p:normalViewPr>
  <p:slideViewPr>
    <p:cSldViewPr snapToGrid="0" snapToObjects="1">
      <p:cViewPr>
        <p:scale>
          <a:sx n="100" d="100"/>
          <a:sy n="100" d="100"/>
        </p:scale>
        <p:origin x="-40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5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BD180-794B-BE48-8D59-27B4044DB9B3}" type="datetimeFigureOut">
              <a:rPr lang="en-US"/>
              <a:pPr/>
              <a:t>5/15/13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58E5B-368D-6744-8819-5685BB161067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9BC0D-F2D3-3440-A17A-9604202C51E3}" type="datetimeFigureOut">
              <a:rPr lang="en-US"/>
              <a:pPr/>
              <a:t>5/15/13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DC9C0-7D07-4544-B0F8-F902F9EF2411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7B1F0-E992-D34C-A08D-CF06DE5BB4F4}" type="slidenum">
              <a:rPr lang="nl-NL"/>
              <a:pPr/>
              <a:t>1</a:t>
            </a:fld>
            <a:endParaRPr lang="nl-NL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Gedurende half jaar intensief overlegd door CATCHPlus, RCE, Adlib, Pictura, Trezorix</a:t>
            </a:r>
          </a:p>
          <a:p>
            <a:pPr lvl="1"/>
            <a:r>
              <a:rPr lang="en-US"/>
              <a:t>Op initiatief van en gehost door RCE</a:t>
            </a:r>
          </a:p>
          <a:p>
            <a:pPr lvl="1"/>
            <a:r>
              <a:rPr lang="en-US"/>
              <a:t>Mede naar aanleiding van VAS, versie 1</a:t>
            </a:r>
          </a:p>
          <a:p>
            <a:r>
              <a:rPr lang="en-US"/>
              <a:t>Doel: elkaars tools en omgevingen op elkaar aansluiten mbt vocabulaires/kennisstructuren</a:t>
            </a:r>
          </a:p>
          <a:p>
            <a:r>
              <a:rPr lang="en-US"/>
              <a:t>Uitkomst: architectuur-concept en REST API </a:t>
            </a:r>
            <a:r>
              <a:rPr lang="en-US" i="1"/>
              <a:t>specificatie</a:t>
            </a:r>
          </a:p>
          <a:p>
            <a:r>
              <a:rPr lang="en-US"/>
              <a:t>OpenSKOS </a:t>
            </a:r>
            <a:r>
              <a:rPr lang="en-US" i="1"/>
              <a:t>implementatie </a:t>
            </a:r>
            <a:r>
              <a:rPr lang="en-US"/>
              <a:t>is helemaal conform de uitkomsten van dit overleg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74281-76A7-FC4D-9A72-57C7FFF1B122}" type="slidenum">
              <a:rPr lang="nl-NL"/>
              <a:pPr/>
              <a:t>11</a:t>
            </a:fld>
            <a:endParaRPr lang="nl-NL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20E931-4F7A-164B-B621-9D34A2B54C84}" type="slidenum">
              <a:rPr lang="nl-NL"/>
              <a:pPr/>
              <a:t>12</a:t>
            </a:fld>
            <a:endParaRPr lang="nl-NL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2AD76-65E4-C240-A359-A338472C6763}" type="slidenum">
              <a:rPr lang="nl-NL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2AD76-65E4-C240-A359-A338472C6763}" type="slidenum">
              <a:rPr lang="nl-NL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2AD76-65E4-C240-A359-A338472C6763}" type="slidenum">
              <a:rPr lang="nl-NL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7B1F0-E992-D34C-A08D-CF06DE5BB4F4}" type="slidenum">
              <a:rPr lang="nl-NL"/>
              <a:pPr/>
              <a:t>5</a:t>
            </a:fld>
            <a:endParaRPr lang="nl-NL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A9A48-7E14-594F-BD2C-CB5BDA76C92A}" type="slidenum">
              <a:rPr lang="nl-NL"/>
              <a:pPr/>
              <a:t>6</a:t>
            </a:fld>
            <a:endParaRPr lang="nl-NL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Korte SKOS recapitulatie:</a:t>
            </a:r>
          </a:p>
          <a:p>
            <a:endParaRPr lang="en-US"/>
          </a:p>
          <a:p>
            <a:r>
              <a:rPr lang="en-US"/>
              <a:t>Links: termgebaseerd</a:t>
            </a:r>
          </a:p>
          <a:p>
            <a:r>
              <a:rPr lang="en-US"/>
              <a:t>Rechts: conceptgebaseerd (waarbij de termen labels zijn, gekoppeld aan concepten)</a:t>
            </a:r>
          </a:p>
          <a:p>
            <a:endParaRPr lang="en-US"/>
          </a:p>
          <a:p>
            <a:r>
              <a:rPr lang="en-US"/>
              <a:t>Term-&gt; prefLabel</a:t>
            </a:r>
          </a:p>
          <a:p>
            <a:r>
              <a:rPr lang="en-US"/>
              <a:t>Used for -&gt; altLabel</a:t>
            </a:r>
          </a:p>
          <a:p>
            <a:r>
              <a:rPr lang="en-US"/>
              <a:t>Broader, narrower term -&gt; broader, narrower concept</a:t>
            </a:r>
          </a:p>
          <a:p>
            <a:r>
              <a:rPr lang="en-US"/>
              <a:t>etc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Like: (collaborative)</a:t>
            </a:r>
            <a:r>
              <a:rPr lang="en-US" baseline="0"/>
              <a:t> management, openskos as topic map for collections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DC9C0-7D07-4544-B0F8-F902F9EF241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C846-F653-0B4E-82D8-7ED5AA2F2ECC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112C-8AC8-F04E-B73E-51FA198F69F0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8651-5DAF-3047-BC03-8E96A817D195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51AB7-A1D1-4A46-AE08-0E00CFFD8EAF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BBC9-0DBB-2747-AB12-8E646FB1C491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073F-4558-0145-8C0D-B13861D9F5BA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2492-C2E1-2F4A-8E2D-FD2078AE3D65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F2EF-61A3-C245-BB5C-E2150A9C15F3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6C2BB-108A-CC4C-8B18-DD5BCFB51279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7271-6638-E440-8AB6-17E2252D12BF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B5B70-8236-3D49-A406-6745A272E7B3}" type="datetime1">
              <a:rPr lang="en-US"/>
              <a:pPr/>
              <a:t>5/15/13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CATCHPlus bijeenkomst - 10 juni 2011 - Meertens Instituut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OpenSKOS, site visit 25 april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5F8CE-DA0C-F84D-93F6-5BAC0F684E6D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4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4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pic>
        <p:nvPicPr>
          <p:cNvPr id="136195" name="Picture 3" descr="CATCH-Plus_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57200"/>
            <a:ext cx="3352800" cy="1020763"/>
          </a:xfrm>
          <a:prstGeom prst="rect">
            <a:avLst/>
          </a:prstGeom>
          <a:noFill/>
        </p:spPr>
      </p:pic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600200"/>
            <a:ext cx="7772400" cy="1143000"/>
          </a:xfrm>
        </p:spPr>
        <p:txBody>
          <a:bodyPr>
            <a:normAutofit/>
          </a:bodyPr>
          <a:lstStyle/>
          <a:p>
            <a:r>
              <a:rPr lang="nl-NL" sz="3200">
                <a:solidFill>
                  <a:srgbClr val="31859C"/>
                </a:solidFill>
                <a:latin typeface="Arial" charset="0"/>
              </a:rPr>
              <a:t>CATCHPlus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7391400" cy="3505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Valorisation project for CATCH research programme.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Public funding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But: development mainly by commercial parties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Open source required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Cultural Heritage Institutions. </a:t>
            </a:r>
            <a:r>
              <a:rPr lang="en-GB" sz="1730">
                <a:latin typeface="Arial" charset="0"/>
                <a:ea typeface="Times New Roman" charset="0"/>
                <a:cs typeface="Times New Roman" charset="0"/>
              </a:rPr>
              <a:t>Involved in OpenSKOS: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Cultural Heritage Agency of the Netherlands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Sound and Vision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National Archive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To some extent: Meertens, KB, RKD</a:t>
            </a:r>
            <a:endParaRPr lang="en-GB" sz="2000">
              <a:latin typeface="Arial" charset="0"/>
              <a:ea typeface="Times New Roman" charset="0"/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Companies. </a:t>
            </a:r>
            <a:r>
              <a:rPr lang="en-GB" sz="1730">
                <a:latin typeface="Arial" charset="0"/>
                <a:ea typeface="Times New Roman" charset="0"/>
                <a:cs typeface="Times New Roman" charset="0"/>
              </a:rPr>
              <a:t>Involved in OpenSKOS: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Adlib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Trezorix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Pictura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10</a:t>
            </a:fld>
            <a:endParaRPr lang="en-US"/>
          </a:p>
        </p:txBody>
      </p:sp>
      <p:pic>
        <p:nvPicPr>
          <p:cNvPr id="6" name="Picture 5" descr="schema-uitwisseling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34964" y="1044383"/>
            <a:ext cx="7893893" cy="557822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1044383"/>
            <a:ext cx="4673600" cy="1055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30800" y="1083723"/>
            <a:ext cx="4049956" cy="1754327"/>
          </a:xfrm>
          <a:prstGeom prst="rect">
            <a:avLst/>
          </a:prstGeom>
          <a:solidFill>
            <a:srgbClr val="3366FF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Each node implements:</a:t>
            </a:r>
          </a:p>
          <a:p>
            <a:pPr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Dashboard/Editor for interactive access</a:t>
            </a:r>
          </a:p>
          <a:p>
            <a:pPr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Upload module</a:t>
            </a:r>
          </a:p>
          <a:p>
            <a:pPr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RESTful API</a:t>
            </a:r>
          </a:p>
          <a:p>
            <a:pPr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Linked Data access</a:t>
            </a:r>
          </a:p>
          <a:p>
            <a:pPr>
              <a:buFont typeface="Arial"/>
              <a:buChar char="•"/>
            </a:pPr>
            <a:r>
              <a:rPr lang="en-US">
                <a:solidFill>
                  <a:schemeClr val="bg1"/>
                </a:solidFill>
              </a:rPr>
              <a:t>OAI-PMH data provider and harvester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148672" y="423334"/>
            <a:ext cx="4876799" cy="1143000"/>
          </a:xfrm>
        </p:spPr>
        <p:txBody>
          <a:bodyPr>
            <a:normAutofit/>
          </a:bodyPr>
          <a:lstStyle/>
          <a:p>
            <a:r>
              <a:rPr lang="nl-NL" sz="3200">
                <a:solidFill>
                  <a:srgbClr val="31859C"/>
                </a:solidFill>
                <a:latin typeface="Arial" charset="0"/>
              </a:rPr>
              <a:t>CLARIN-NL: CLAVAS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348" y="1459664"/>
            <a:ext cx="7241117" cy="5042735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7247467" y="2048935"/>
            <a:ext cx="1778004" cy="751417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OpenSKOS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16462" y="1901190"/>
          <a:ext cx="8525934" cy="4743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1978"/>
                <a:gridCol w="2841978"/>
                <a:gridCol w="2841978"/>
              </a:tblGrid>
              <a:tr h="556895">
                <a:tc>
                  <a:txBody>
                    <a:bodyPr/>
                    <a:lstStyle/>
                    <a:p>
                      <a:r>
                        <a:rPr lang="en-US" sz="2000" b="1"/>
                        <a:t>Linked</a:t>
                      </a:r>
                      <a:r>
                        <a:rPr lang="en-US" sz="2000" b="1" baseline="0"/>
                        <a:t> Data</a:t>
                      </a:r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OpenSKOS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ISOcat</a:t>
                      </a:r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Generic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ym typeface="Wingdings"/>
                        </a:rPr>
                        <a:t>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Domain</a:t>
                      </a:r>
                      <a:r>
                        <a:rPr lang="en-US" sz="2000" baseline="0"/>
                        <a:t> specific</a:t>
                      </a:r>
                      <a:endParaRPr lang="en-US" sz="2000"/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Links!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Specific</a:t>
                      </a:r>
                      <a:r>
                        <a:rPr lang="en-US" sz="2000" baseline="0"/>
                        <a:t> relations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 relations</a:t>
                      </a:r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Publication &amp;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Standardization</a:t>
                      </a:r>
                      <a:r>
                        <a:rPr lang="en-US" sz="2000" baseline="0"/>
                        <a:t> &amp; registration</a:t>
                      </a:r>
                      <a:endParaRPr lang="en-US" sz="2000"/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Generic</a:t>
                      </a:r>
                      <a:r>
                        <a:rPr lang="en-US" sz="2000" baseline="0"/>
                        <a:t> data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Terminology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Terminology</a:t>
                      </a:r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Long term 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Long term 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r>
                        <a:rPr lang="en-US" sz="2000"/>
                        <a:t>Resolve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RESTful service (incl resolve)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RESTful service (incl resolve)</a:t>
                      </a:r>
                    </a:p>
                  </a:txBody>
                  <a:tcPr/>
                </a:tc>
              </a:tr>
              <a:tr h="556895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CRUD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244607"/>
            <a:ext cx="7772400" cy="1143000"/>
          </a:xfrm>
        </p:spPr>
        <p:txBody>
          <a:bodyPr/>
          <a:lstStyle/>
          <a:p>
            <a:r>
              <a:rPr lang="nl-NL" sz="3200">
                <a:solidFill>
                  <a:srgbClr val="31859C"/>
                </a:solidFill>
                <a:latin typeface="Arial" charset="0"/>
              </a:rPr>
              <a:t>Some discussion issues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2235198"/>
            <a:ext cx="7391400" cy="4239683"/>
          </a:xfrm>
        </p:spPr>
        <p:txBody>
          <a:bodyPr>
            <a:normAutofit fontScale="85000" lnSpcReduction="20000"/>
          </a:bodyPr>
          <a:lstStyle/>
          <a:p>
            <a:r>
              <a:rPr lang="en-GB">
                <a:latin typeface="Arial" charset="0"/>
                <a:ea typeface="Times New Roman" charset="0"/>
                <a:cs typeface="Times New Roman" charset="0"/>
              </a:rPr>
              <a:t>Distribution raises some untested/unresolved issues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Synchronisation of primary and secondary copies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Identifiers</a:t>
            </a:r>
          </a:p>
          <a:p>
            <a:r>
              <a:rPr lang="en-GB">
                <a:latin typeface="Arial" charset="0"/>
                <a:ea typeface="Times New Roman" charset="0"/>
                <a:cs typeface="Times New Roman" charset="0"/>
              </a:rPr>
              <a:t>Content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Add useful vocabularies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Open licences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Curation</a:t>
            </a:r>
          </a:p>
          <a:p>
            <a:pPr lvl="1"/>
            <a:r>
              <a:rPr lang="en-GB">
                <a:latin typeface="Arial" charset="0"/>
                <a:ea typeface="Times New Roman" charset="0"/>
                <a:cs typeface="Times New Roman" charset="0"/>
              </a:rPr>
              <a:t>Domains of interest</a:t>
            </a:r>
          </a:p>
          <a:p>
            <a:r>
              <a:rPr lang="en-GB">
                <a:latin typeface="Arial" charset="0"/>
                <a:ea typeface="Times New Roman" charset="0"/>
                <a:cs typeface="Times New Roman" charset="0"/>
              </a:rPr>
              <a:t>Ideas for pilots, projects, collaborations</a:t>
            </a:r>
            <a:endParaRPr lang="en-GB">
              <a:latin typeface="Arial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1744132" y="2590800"/>
            <a:ext cx="6866467" cy="1143000"/>
          </a:xfrm>
        </p:spPr>
        <p:txBody>
          <a:bodyPr/>
          <a:lstStyle/>
          <a:p>
            <a:pPr algn="l"/>
            <a:r>
              <a:rPr lang="nl-NL" sz="2800">
                <a:solidFill>
                  <a:srgbClr val="006699"/>
                </a:solidFill>
                <a:latin typeface="Arial" charset="0"/>
              </a:rPr>
              <a:t>Thank you. 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27" y="439188"/>
            <a:ext cx="7981950" cy="574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3510"/>
            <a:ext cx="9137520" cy="6016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2390"/>
            <a:ext cx="9144000" cy="6004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9733" y="694262"/>
            <a:ext cx="5317066" cy="960438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31859C"/>
                </a:solidFill>
                <a:latin typeface="Arial"/>
                <a:cs typeface="Arial"/>
              </a:rP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6463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/>
              <a:t>Construction and maintenance of vocabularies is time consuming</a:t>
            </a:r>
          </a:p>
          <a:p>
            <a:pPr lvl="1"/>
            <a:r>
              <a:rPr lang="en-US"/>
              <a:t>Reuse is preferred</a:t>
            </a:r>
          </a:p>
          <a:p>
            <a:pPr lvl="1"/>
            <a:r>
              <a:rPr lang="en-US"/>
              <a:t>How to discover and evaluate existing vocabularies?</a:t>
            </a:r>
          </a:p>
          <a:p>
            <a:r>
              <a:rPr lang="en-US"/>
              <a:t>CH vocabularies are often published as browsable and searchable web sites only</a:t>
            </a:r>
          </a:p>
          <a:p>
            <a:pPr lvl="1"/>
            <a:r>
              <a:rPr lang="en-US"/>
              <a:t>Not as data, not in standard form</a:t>
            </a:r>
          </a:p>
          <a:p>
            <a:r>
              <a:rPr lang="en-US"/>
              <a:t>Software tools have to be adapted for each (version of each )specific vocabulary</a:t>
            </a:r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rgbClr val="31859C"/>
                </a:solidFill>
                <a:latin typeface="Arial"/>
                <a:cs typeface="Arial"/>
              </a:rPr>
              <a:t>The “vision”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3</a:t>
            </a:fld>
            <a:endParaRPr lang="en-US"/>
          </a:p>
        </p:txBody>
      </p:sp>
      <p:pic>
        <p:nvPicPr>
          <p:cNvPr id="6" name="Picture 5" descr="schema-uitwisseling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34964" y="1044383"/>
            <a:ext cx="7893893" cy="557822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200" y="1044383"/>
            <a:ext cx="8229600" cy="1055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9733" y="694262"/>
            <a:ext cx="5317066" cy="960438"/>
          </a:xfrm>
        </p:spPr>
        <p:txBody>
          <a:bodyPr>
            <a:normAutofit fontScale="90000"/>
          </a:bodyPr>
          <a:lstStyle/>
          <a:p>
            <a:r>
              <a:rPr lang="en-US" sz="3200">
                <a:solidFill>
                  <a:srgbClr val="31859C"/>
                </a:solidFill>
                <a:latin typeface="Arial"/>
                <a:cs typeface="Arial"/>
              </a:rPr>
              <a:t>OpenSKOS</a:t>
            </a:r>
            <a:br>
              <a:rPr lang="en-US" sz="3200">
                <a:solidFill>
                  <a:srgbClr val="31859C"/>
                </a:solidFill>
                <a:latin typeface="Arial"/>
                <a:cs typeface="Arial"/>
              </a:rPr>
            </a:br>
            <a:endParaRPr lang="en-US" sz="3200">
              <a:solidFill>
                <a:srgbClr val="31859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646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OpenSKOS =</a:t>
            </a:r>
          </a:p>
          <a:p>
            <a:pPr lvl="1"/>
            <a:r>
              <a:rPr lang="en-US"/>
              <a:t>SKOS </a:t>
            </a:r>
            <a:r>
              <a:rPr lang="en-US">
                <a:solidFill>
                  <a:srgbClr val="FF0000"/>
                </a:solidFill>
              </a:rPr>
              <a:t>format </a:t>
            </a:r>
            <a:r>
              <a:rPr lang="en-US"/>
              <a:t>+</a:t>
            </a:r>
          </a:p>
          <a:p>
            <a:pPr lvl="1"/>
            <a:r>
              <a:rPr lang="en-US"/>
              <a:t>Peer to peer </a:t>
            </a:r>
            <a:r>
              <a:rPr lang="en-US">
                <a:solidFill>
                  <a:srgbClr val="FF0000"/>
                </a:solidFill>
              </a:rPr>
              <a:t>architecture </a:t>
            </a:r>
            <a:r>
              <a:rPr lang="en-US"/>
              <a:t>+</a:t>
            </a:r>
          </a:p>
          <a:p>
            <a:pPr lvl="1"/>
            <a:r>
              <a:rPr lang="en-US"/>
              <a:t>RESTful </a:t>
            </a:r>
            <a:r>
              <a:rPr lang="en-US">
                <a:solidFill>
                  <a:srgbClr val="FF0000"/>
                </a:solidFill>
              </a:rPr>
              <a:t>API </a:t>
            </a:r>
            <a:r>
              <a:rPr lang="en-US"/>
              <a:t>+</a:t>
            </a:r>
          </a:p>
          <a:p>
            <a:pPr lvl="1"/>
            <a:r>
              <a:rPr lang="en-US"/>
              <a:t>Linked Data +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Publication </a:t>
            </a:r>
            <a:r>
              <a:rPr lang="en-US"/>
              <a:t>with upload and OAI-PMH +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Management </a:t>
            </a:r>
            <a:r>
              <a:rPr lang="en-US"/>
              <a:t>using Interactive Dashboard +</a:t>
            </a:r>
          </a:p>
          <a:p>
            <a:pPr lvl="1"/>
            <a:r>
              <a:rPr lang="en-US"/>
              <a:t>Support for </a:t>
            </a:r>
            <a:r>
              <a:rPr lang="en-US">
                <a:solidFill>
                  <a:srgbClr val="FF0000"/>
                </a:solidFill>
              </a:rPr>
              <a:t>alignment </a:t>
            </a:r>
            <a:r>
              <a:rPr lang="en-US"/>
              <a:t>+</a:t>
            </a:r>
          </a:p>
          <a:p>
            <a:pPr lvl="1"/>
            <a:r>
              <a:rPr lang="en-US"/>
              <a:t>Promotion of </a:t>
            </a:r>
            <a:r>
              <a:rPr lang="en-US">
                <a:solidFill>
                  <a:srgbClr val="FF0000"/>
                </a:solidFill>
              </a:rPr>
              <a:t>open database licenses</a:t>
            </a:r>
          </a:p>
          <a:p>
            <a:pPr lvl="1"/>
            <a:r>
              <a:rPr lang="en-US"/>
              <a:t>And lately, vocabulary curation with built-in editor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600200"/>
            <a:ext cx="7772400" cy="1143000"/>
          </a:xfrm>
        </p:spPr>
        <p:txBody>
          <a:bodyPr>
            <a:normAutofit/>
          </a:bodyPr>
          <a:lstStyle/>
          <a:p>
            <a:r>
              <a:rPr lang="nl-NL" sz="3200">
                <a:solidFill>
                  <a:srgbClr val="31859C"/>
                </a:solidFill>
                <a:latin typeface="Arial" charset="0"/>
              </a:rPr>
              <a:t>SKOS, an ultra short primer</a:t>
            </a: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7391400" cy="350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i="1">
                <a:latin typeface="Arial" charset="0"/>
                <a:ea typeface="Times New Roman" charset="0"/>
                <a:cs typeface="Times New Roman" charset="0"/>
              </a:rPr>
              <a:t>Simple Knowledge Organization System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SKOS knowledge structures consist of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Concepts </a:t>
            </a: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grouped in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ConceptSchemes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Concepts are identified by a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URI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Concepts have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labels </a:t>
            </a: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in 1 or more languages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Concepts can be documented with ‘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notes</a:t>
            </a: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’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Concepts have mutual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semantic relations</a:t>
            </a:r>
          </a:p>
          <a:p>
            <a:pPr lvl="1">
              <a:lnSpc>
                <a:spcPct val="80000"/>
              </a:lnSpc>
            </a:pPr>
            <a:r>
              <a:rPr lang="en-GB" sz="2000">
                <a:latin typeface="Arial" charset="0"/>
                <a:ea typeface="Times New Roman" charset="0"/>
                <a:cs typeface="Times New Roman" charset="0"/>
              </a:rPr>
              <a:t>broader, narrower, related</a:t>
            </a:r>
          </a:p>
          <a:p>
            <a:pPr>
              <a:lnSpc>
                <a:spcPct val="80000"/>
              </a:lnSpc>
            </a:pPr>
            <a:r>
              <a:rPr lang="en-GB" sz="2400">
                <a:latin typeface="Arial" charset="0"/>
                <a:ea typeface="Times New Roman" charset="0"/>
                <a:cs typeface="Times New Roman" charset="0"/>
              </a:rPr>
              <a:t>Concept in different ConceptSchemes can have </a:t>
            </a:r>
            <a:r>
              <a:rPr lang="en-GB" sz="2400">
                <a:solidFill>
                  <a:srgbClr val="FF0000"/>
                </a:solidFill>
                <a:latin typeface="Arial" charset="0"/>
                <a:ea typeface="Times New Roman" charset="0"/>
                <a:cs typeface="Times New Roman" charset="0"/>
              </a:rPr>
              <a:t>matching 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2286000" y="290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pic>
        <p:nvPicPr>
          <p:cNvPr id="152583" name="Picture 7" descr="UKAT extract as an RDF grap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7608" y="1173832"/>
            <a:ext cx="7095078" cy="5673576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8927" y="660396"/>
            <a:ext cx="5655733" cy="960438"/>
          </a:xfrm>
        </p:spPr>
        <p:txBody>
          <a:bodyPr>
            <a:normAutofit fontScale="90000"/>
          </a:bodyPr>
          <a:lstStyle/>
          <a:p>
            <a:r>
              <a:rPr lang="en-US" sz="3200">
                <a:solidFill>
                  <a:srgbClr val="31859C"/>
                </a:solidFill>
                <a:latin typeface="Arial"/>
                <a:cs typeface="Arial"/>
              </a:rPr>
              <a:t>Advantages for providers</a:t>
            </a:r>
            <a:br>
              <a:rPr lang="en-US" sz="3200">
                <a:solidFill>
                  <a:srgbClr val="31859C"/>
                </a:solidFill>
                <a:latin typeface="Arial"/>
                <a:cs typeface="Arial"/>
              </a:rPr>
            </a:br>
            <a:endParaRPr lang="en-US" sz="3200">
              <a:solidFill>
                <a:srgbClr val="31859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Publish your vocabularies or updates yourself with a simple upload action (or via periodic harvesting)</a:t>
            </a:r>
          </a:p>
          <a:p>
            <a:r>
              <a:rPr lang="en-US"/>
              <a:t>Use your own vocabularies in somebody elses tool (commercial or non-commercial) without intervention of the tool builder</a:t>
            </a:r>
          </a:p>
          <a:p>
            <a:r>
              <a:rPr lang="en-US"/>
              <a:t>Easy to align your own concepts with other vocabularies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643463"/>
            <a:ext cx="4952999" cy="960438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31859C"/>
                </a:solidFill>
                <a:latin typeface="Arial"/>
                <a:cs typeface="Arial"/>
              </a:rPr>
              <a:t>Advantages for users</a:t>
            </a:r>
            <a:br>
              <a:rPr lang="en-US" sz="2800">
                <a:solidFill>
                  <a:srgbClr val="31859C"/>
                </a:solidFill>
                <a:latin typeface="Arial"/>
                <a:cs typeface="Arial"/>
              </a:rPr>
            </a:br>
            <a:endParaRPr lang="en-US" sz="2800">
              <a:solidFill>
                <a:srgbClr val="31859C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7333"/>
            <a:ext cx="8229600" cy="4178830"/>
          </a:xfrm>
        </p:spPr>
        <p:txBody>
          <a:bodyPr>
            <a:normAutofit/>
          </a:bodyPr>
          <a:lstStyle/>
          <a:p>
            <a:r>
              <a:rPr lang="en-US"/>
              <a:t>Simple to discover, evaluate and use vocabularies</a:t>
            </a:r>
          </a:p>
          <a:p>
            <a:pPr lvl="1"/>
            <a:r>
              <a:rPr lang="en-US"/>
              <a:t>Less need to construct them yourself</a:t>
            </a:r>
          </a:p>
          <a:p>
            <a:r>
              <a:rPr lang="en-US"/>
              <a:t>New browsing and searching possibilities</a:t>
            </a:r>
          </a:p>
          <a:p>
            <a:pPr lvl="1"/>
            <a:r>
              <a:rPr lang="en-US"/>
              <a:t>In vocabularies, in metadata descriptions</a:t>
            </a:r>
          </a:p>
          <a:p>
            <a:r>
              <a:rPr lang="en-US"/>
              <a:t>Online vocabularies are always up to 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31859C"/>
                </a:solidFill>
                <a:latin typeface="Arial"/>
                <a:cs typeface="Arial"/>
              </a:rPr>
              <a:t>Advantages for tool builders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7467"/>
            <a:ext cx="8229600" cy="3958696"/>
          </a:xfrm>
        </p:spPr>
        <p:txBody>
          <a:bodyPr>
            <a:normAutofit/>
          </a:bodyPr>
          <a:lstStyle/>
          <a:p>
            <a:r>
              <a:rPr lang="en-US"/>
              <a:t>No customization per (version of a) vocabulary needed</a:t>
            </a:r>
          </a:p>
          <a:p>
            <a:r>
              <a:rPr lang="en-US"/>
              <a:t>Can benefit from work of other tool builders and vocabulary providers</a:t>
            </a:r>
          </a:p>
          <a:p>
            <a:r>
              <a:rPr lang="en-US"/>
              <a:t>Potential for a range of new use cases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5F8CE-DA0C-F84D-93F6-5BAC0F684E6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12185</TotalTime>
  <Words>613</Words>
  <Application>Microsoft Macintosh PowerPoint</Application>
  <PresentationFormat>On-screen Show (4:3)</PresentationFormat>
  <Paragraphs>147</Paragraphs>
  <Slides>17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CATCHPlus</vt:lpstr>
      <vt:lpstr>Problem statement</vt:lpstr>
      <vt:lpstr>The “vision”</vt:lpstr>
      <vt:lpstr>OpenSKOS </vt:lpstr>
      <vt:lpstr>SKOS, an ultra short primer</vt:lpstr>
      <vt:lpstr>Slide 6</vt:lpstr>
      <vt:lpstr>Advantages for providers </vt:lpstr>
      <vt:lpstr>Advantages for users </vt:lpstr>
      <vt:lpstr>Advantages for tool builders</vt:lpstr>
      <vt:lpstr>Slide 10</vt:lpstr>
      <vt:lpstr>CLARIN-NL: CLAVAS</vt:lpstr>
      <vt:lpstr>Slide 12</vt:lpstr>
      <vt:lpstr>Some discussion issues</vt:lpstr>
      <vt:lpstr>Thank you. Questions?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Gemeenschappelijke diensten</dc:title>
  <dc:creator>Hennie Brugman</dc:creator>
  <cp:lastModifiedBy>Hennie Brugman</cp:lastModifiedBy>
  <cp:revision>175</cp:revision>
  <cp:lastPrinted>2013-05-16T16:19:48Z</cp:lastPrinted>
  <dcterms:created xsi:type="dcterms:W3CDTF">2013-05-15T14:31:27Z</dcterms:created>
  <dcterms:modified xsi:type="dcterms:W3CDTF">2013-05-16T16:21:09Z</dcterms:modified>
</cp:coreProperties>
</file>