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3"/>
  </p:notesMasterIdLst>
  <p:sldIdLst>
    <p:sldId id="1016" r:id="rId2"/>
    <p:sldId id="843" r:id="rId3"/>
    <p:sldId id="1085" r:id="rId4"/>
    <p:sldId id="1053" r:id="rId5"/>
    <p:sldId id="1050" r:id="rId6"/>
    <p:sldId id="1086" r:id="rId7"/>
    <p:sldId id="1043" r:id="rId8"/>
    <p:sldId id="1044" r:id="rId9"/>
    <p:sldId id="1087" r:id="rId10"/>
    <p:sldId id="1039" r:id="rId11"/>
    <p:sldId id="1017" r:id="rId12"/>
    <p:sldId id="1020" r:id="rId13"/>
    <p:sldId id="1025" r:id="rId14"/>
    <p:sldId id="1018" r:id="rId15"/>
    <p:sldId id="1022" r:id="rId16"/>
    <p:sldId id="1019" r:id="rId17"/>
    <p:sldId id="1023" r:id="rId18"/>
    <p:sldId id="1028" r:id="rId19"/>
    <p:sldId id="1024" r:id="rId20"/>
    <p:sldId id="1027" r:id="rId21"/>
    <p:sldId id="1021" r:id="rId22"/>
    <p:sldId id="1026" r:id="rId23"/>
    <p:sldId id="1040" r:id="rId24"/>
    <p:sldId id="1035" r:id="rId25"/>
    <p:sldId id="1041" r:id="rId26"/>
    <p:sldId id="1033" r:id="rId27"/>
    <p:sldId id="1034" r:id="rId28"/>
    <p:sldId id="1029" r:id="rId29"/>
    <p:sldId id="1031" r:id="rId30"/>
    <p:sldId id="1030" r:id="rId31"/>
    <p:sldId id="1032" r:id="rId32"/>
    <p:sldId id="1082" r:id="rId33"/>
    <p:sldId id="1083" r:id="rId34"/>
    <p:sldId id="937" r:id="rId35"/>
    <p:sldId id="1042" r:id="rId36"/>
    <p:sldId id="1036" r:id="rId37"/>
    <p:sldId id="1038" r:id="rId38"/>
    <p:sldId id="1081" r:id="rId39"/>
    <p:sldId id="1079" r:id="rId40"/>
    <p:sldId id="1084" r:id="rId41"/>
    <p:sldId id="1080"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Droid Sans" panose="020B0609030804020204" pitchFamily="49" charset="0"/>
      <p:regular r:id="rId48"/>
    </p:embeddedFont>
    <p:embeddedFont>
      <p:font typeface="Roboto"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o Barrón-Cedeñ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F83162-3305-49A6-B904-321882156E8D}">
  <a:tblStyle styleId="{55F83162-3305-49A6-B904-321882156E8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9EB024A-97BF-4E12-815E-2983CA8BDAF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p:normalViewPr>
  <p:slideViewPr>
    <p:cSldViewPr snapToGrid="0" snapToObjects="1">
      <p:cViewPr varScale="1">
        <p:scale>
          <a:sx n="161" d="100"/>
          <a:sy n="161" d="100"/>
        </p:scale>
        <p:origin x="1440"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5412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9c0316da_2_7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err="1">
                <a:solidFill>
                  <a:srgbClr val="222222"/>
                </a:solidFill>
                <a:highlight>
                  <a:srgbClr val="FFFFFF"/>
                </a:highlight>
              </a:rPr>
              <a:t>Tanbih</a:t>
            </a:r>
            <a:r>
              <a:rPr lang="en-GB" sz="1200" dirty="0">
                <a:solidFill>
                  <a:srgbClr val="222222"/>
                </a:solidFill>
                <a:highlight>
                  <a:srgbClr val="FFFFFF"/>
                </a:highlight>
              </a:rPr>
              <a:t> -- “warning”</a:t>
            </a:r>
            <a:endParaRPr sz="1200" dirty="0">
              <a:solidFill>
                <a:srgbClr val="222222"/>
              </a:solidFill>
              <a:highlight>
                <a:srgbClr val="FFFFFF"/>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t>Al </a:t>
            </a:r>
            <a:r>
              <a:rPr lang="en-GB" dirty="0" err="1"/>
              <a:t>Tanbih</a:t>
            </a:r>
            <a:r>
              <a:rPr lang="en-GB" dirty="0"/>
              <a:t>: </a:t>
            </a:r>
            <a:r>
              <a:rPr lang="en-GB" sz="1100" dirty="0">
                <a:solidFill>
                  <a:srgbClr val="545454"/>
                </a:solidFill>
                <a:highlight>
                  <a:srgbClr val="FFFFFF"/>
                </a:highlight>
              </a:rPr>
              <a:t>A projected </a:t>
            </a:r>
            <a:r>
              <a:rPr lang="en-GB" sz="1100" b="1" dirty="0">
                <a:solidFill>
                  <a:srgbClr val="6A6A6A"/>
                </a:solidFill>
                <a:highlight>
                  <a:srgbClr val="FFFFFF"/>
                </a:highlight>
              </a:rPr>
              <a:t>newspaper</a:t>
            </a:r>
            <a:r>
              <a:rPr lang="en-GB" sz="1100" dirty="0">
                <a:solidFill>
                  <a:srgbClr val="545454"/>
                </a:solidFill>
                <a:highlight>
                  <a:srgbClr val="FFFFFF"/>
                </a:highlight>
              </a:rPr>
              <a:t> in Arabic, </a:t>
            </a:r>
            <a:r>
              <a:rPr lang="en-GB" sz="1100" b="1" dirty="0">
                <a:solidFill>
                  <a:srgbClr val="6A6A6A"/>
                </a:solidFill>
                <a:highlight>
                  <a:srgbClr val="FFFFFF"/>
                </a:highlight>
              </a:rPr>
              <a:t>Al</a:t>
            </a:r>
            <a:r>
              <a:rPr lang="en-GB" sz="1100" dirty="0">
                <a:solidFill>
                  <a:srgbClr val="545454"/>
                </a:solidFill>
                <a:highlight>
                  <a:srgbClr val="FFFFFF"/>
                </a:highlight>
              </a:rPr>
              <a:t>-</a:t>
            </a:r>
            <a:r>
              <a:rPr lang="en-GB" sz="1100" b="1" dirty="0" err="1">
                <a:solidFill>
                  <a:srgbClr val="6A6A6A"/>
                </a:solidFill>
                <a:highlight>
                  <a:srgbClr val="FFFFFF"/>
                </a:highlight>
              </a:rPr>
              <a:t>Tanbih</a:t>
            </a:r>
            <a:r>
              <a:rPr lang="en-GB" sz="1100" dirty="0">
                <a:solidFill>
                  <a:srgbClr val="545454"/>
                </a:solidFill>
                <a:highlight>
                  <a:srgbClr val="FFFFFF"/>
                </a:highlight>
              </a:rPr>
              <a:t> (</a:t>
            </a:r>
            <a:r>
              <a:rPr lang="en-GB" sz="1100" dirty="0" err="1">
                <a:solidFill>
                  <a:srgbClr val="545454"/>
                </a:solidFill>
                <a:highlight>
                  <a:srgbClr val="FFFFFF"/>
                </a:highlight>
              </a:rPr>
              <a:t>L'Avertissement</a:t>
            </a:r>
            <a:r>
              <a:rPr lang="en-GB" sz="1100" dirty="0">
                <a:solidFill>
                  <a:srgbClr val="545454"/>
                </a:solidFill>
                <a:highlight>
                  <a:srgbClr val="FFFFFF"/>
                </a:highlight>
              </a:rPr>
              <a:t>), which was planned in 1800 as an instrument of liaison between the French and the local population, whereby the latter would be educated gradually in the ways of the West and the ideals of the Revolution, never saw publication. </a:t>
            </a:r>
            <a:endParaRPr dirty="0"/>
          </a:p>
        </p:txBody>
      </p:sp>
      <p:sp>
        <p:nvSpPr>
          <p:cNvPr id="186" name="Google Shape;186;g369c0316da_2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7779594be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37779594be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91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9501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773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019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346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02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5709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851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QA" dirty="0"/>
          </a:p>
        </p:txBody>
      </p:sp>
    </p:spTree>
    <p:extLst>
      <p:ext uri="{BB962C8B-B14F-4D97-AF65-F5344CB8AC3E}">
        <p14:creationId xmlns:p14="http://schemas.microsoft.com/office/powerpoint/2010/main" val="16454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878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7779594be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37779594be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87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3709b790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43709b790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38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3709b790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43709b790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39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7779594be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37779594be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9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7c0b0c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7c0b0c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 name="Google Shape;14;p2"/>
          <p:cNvSpPr txBox="1">
            <a:spLocks noGrp="1"/>
          </p:cNvSpPr>
          <p:nvPr>
            <p:ph type="body" idx="1"/>
          </p:nvPr>
        </p:nvSpPr>
        <p:spPr>
          <a:xfrm>
            <a:off x="457200" y="1200151"/>
            <a:ext cx="8229600" cy="3394500"/>
          </a:xfrm>
          <a:prstGeom prst="rect">
            <a:avLst/>
          </a:prstGeom>
          <a:noFill/>
          <a:ln>
            <a:noFill/>
          </a:ln>
        </p:spPr>
        <p:txBody>
          <a:bodyPr spcFirstLastPara="1" wrap="square" lIns="68575" tIns="68575" rIns="68575" bIns="68575" anchor="t" anchorCtr="0"/>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ext Only">
  <p:cSld name="2_Text Only">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589103" y="1351360"/>
            <a:ext cx="3690900" cy="4668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8CD6A8"/>
              </a:buClr>
              <a:buSzPts val="1400"/>
              <a:buFont typeface="Arial"/>
              <a:buNone/>
              <a:defRPr sz="1400" b="0" i="0" u="none" strike="noStrike" cap="none">
                <a:solidFill>
                  <a:srgbClr val="8CD6A8"/>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8" name="Google Shape;78;p14"/>
          <p:cNvSpPr txBox="1">
            <a:spLocks noGrp="1"/>
          </p:cNvSpPr>
          <p:nvPr>
            <p:ph type="body" idx="1"/>
          </p:nvPr>
        </p:nvSpPr>
        <p:spPr>
          <a:xfrm>
            <a:off x="589103" y="1865714"/>
            <a:ext cx="3690900" cy="2052300"/>
          </a:xfrm>
          <a:prstGeom prst="rect">
            <a:avLst/>
          </a:prstGeom>
          <a:noFill/>
          <a:ln>
            <a:noFill/>
          </a:ln>
        </p:spPr>
        <p:txBody>
          <a:bodyPr spcFirstLastPara="1" wrap="square" lIns="68575" tIns="68575" rIns="68575" bIns="68575" anchor="t" anchorCtr="0"/>
          <a:lstStyle>
            <a:lvl1pPr marL="457200" marR="0" lvl="0" indent="-228600" algn="l" rtl="0">
              <a:spcBef>
                <a:spcPts val="200"/>
              </a:spcBef>
              <a:spcAft>
                <a:spcPts val="0"/>
              </a:spcAft>
              <a:buClr>
                <a:srgbClr val="999999"/>
              </a:buClr>
              <a:buSzPts val="1000"/>
              <a:buFont typeface="Arial"/>
              <a:buNone/>
              <a:defRPr sz="1000" b="0" i="0" u="none" strike="noStrike" cap="none">
                <a:solidFill>
                  <a:srgbClr val="999999"/>
                </a:solidFill>
                <a:latin typeface="Arial"/>
                <a:ea typeface="Arial"/>
                <a:cs typeface="Arial"/>
                <a:sym typeface="Arial"/>
              </a:defRPr>
            </a:lvl1pPr>
            <a:lvl2pPr marL="914400" marR="0" lvl="1" indent="-228600" algn="l" rtl="0">
              <a:spcBef>
                <a:spcPts val="200"/>
              </a:spcBef>
              <a:spcAft>
                <a:spcPts val="0"/>
              </a:spcAft>
              <a:buClr>
                <a:srgbClr val="999999"/>
              </a:buClr>
              <a:buSzPts val="1000"/>
              <a:buFont typeface="Arial"/>
              <a:buNone/>
              <a:defRPr sz="1000" b="0" i="0" u="none" strike="noStrike" cap="none">
                <a:solidFill>
                  <a:srgbClr val="999999"/>
                </a:solidFill>
                <a:latin typeface="Arial"/>
                <a:ea typeface="Arial"/>
                <a:cs typeface="Arial"/>
                <a:sym typeface="Arial"/>
              </a:defRPr>
            </a:lvl2pPr>
            <a:lvl3pPr marL="1371600" marR="0" lvl="2" indent="-228600" algn="l" rtl="0">
              <a:spcBef>
                <a:spcPts val="200"/>
              </a:spcBef>
              <a:spcAft>
                <a:spcPts val="0"/>
              </a:spcAft>
              <a:buClr>
                <a:srgbClr val="999999"/>
              </a:buClr>
              <a:buSzPts val="900"/>
              <a:buFont typeface="Arial"/>
              <a:buNone/>
              <a:defRPr sz="900" b="0" i="0" u="none" strike="noStrike" cap="none">
                <a:solidFill>
                  <a:srgbClr val="999999"/>
                </a:solidFill>
                <a:latin typeface="Arial"/>
                <a:ea typeface="Arial"/>
                <a:cs typeface="Arial"/>
                <a:sym typeface="Arial"/>
              </a:defRPr>
            </a:lvl3pPr>
            <a:lvl4pPr marL="1828800" marR="0" lvl="3" indent="-228600" algn="l" rtl="0">
              <a:spcBef>
                <a:spcPts val="200"/>
              </a:spcBef>
              <a:spcAft>
                <a:spcPts val="0"/>
              </a:spcAft>
              <a:buClr>
                <a:srgbClr val="999999"/>
              </a:buClr>
              <a:buSzPts val="800"/>
              <a:buFont typeface="Arial"/>
              <a:buNone/>
              <a:defRPr sz="800" b="0" i="0" u="none" strike="noStrike" cap="none">
                <a:solidFill>
                  <a:srgbClr val="999999"/>
                </a:solidFill>
                <a:latin typeface="Arial"/>
                <a:ea typeface="Arial"/>
                <a:cs typeface="Arial"/>
                <a:sym typeface="Arial"/>
              </a:defRPr>
            </a:lvl4pPr>
            <a:lvl5pPr marL="2286000" marR="0" lvl="4" indent="-228600" algn="l" rtl="0">
              <a:spcBef>
                <a:spcPts val="200"/>
              </a:spcBef>
              <a:spcAft>
                <a:spcPts val="0"/>
              </a:spcAft>
              <a:buClr>
                <a:srgbClr val="999999"/>
              </a:buClr>
              <a:buSzPts val="800"/>
              <a:buFont typeface="Arial"/>
              <a:buNone/>
              <a:defRPr sz="800" b="0" i="0" u="none" strike="noStrike" cap="none">
                <a:solidFill>
                  <a:srgbClr val="999999"/>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body" idx="2"/>
          </p:nvPr>
        </p:nvSpPr>
        <p:spPr>
          <a:xfrm>
            <a:off x="4843537" y="1865714"/>
            <a:ext cx="3717300" cy="2052300"/>
          </a:xfrm>
          <a:prstGeom prst="rect">
            <a:avLst/>
          </a:prstGeom>
          <a:noFill/>
          <a:ln>
            <a:noFill/>
          </a:ln>
        </p:spPr>
        <p:txBody>
          <a:bodyPr spcFirstLastPara="1" wrap="square" lIns="68575" tIns="68575" rIns="68575" bIns="68575" anchor="t" anchorCtr="0"/>
          <a:lstStyle>
            <a:lvl1pPr marL="457200" marR="0" lvl="0" indent="-292100" algn="l" rtl="0">
              <a:spcBef>
                <a:spcPts val="200"/>
              </a:spcBef>
              <a:spcAft>
                <a:spcPts val="0"/>
              </a:spcAft>
              <a:buClr>
                <a:srgbClr val="999999"/>
              </a:buClr>
              <a:buSzPts val="1000"/>
              <a:buFont typeface="Arial"/>
              <a:buChar char="•"/>
              <a:defRPr sz="1000" b="0" i="0" u="none" strike="noStrike" cap="none">
                <a:solidFill>
                  <a:srgbClr val="999999"/>
                </a:solidFill>
                <a:latin typeface="Arial"/>
                <a:ea typeface="Arial"/>
                <a:cs typeface="Arial"/>
                <a:sym typeface="Arial"/>
              </a:defRPr>
            </a:lvl1pPr>
            <a:lvl2pPr marL="914400" marR="0" lvl="1" indent="-292100" algn="l" rtl="0">
              <a:spcBef>
                <a:spcPts val="200"/>
              </a:spcBef>
              <a:spcAft>
                <a:spcPts val="0"/>
              </a:spcAft>
              <a:buClr>
                <a:srgbClr val="999999"/>
              </a:buClr>
              <a:buSzPts val="1000"/>
              <a:buFont typeface="Arial"/>
              <a:buChar char="•"/>
              <a:defRPr sz="1000" b="0" i="0" u="none" strike="noStrike" cap="none">
                <a:solidFill>
                  <a:srgbClr val="999999"/>
                </a:solidFill>
                <a:latin typeface="Arial"/>
                <a:ea typeface="Arial"/>
                <a:cs typeface="Arial"/>
                <a:sym typeface="Arial"/>
              </a:defRPr>
            </a:lvl2pPr>
            <a:lvl3pPr marL="1371600" marR="0" lvl="2" indent="-285750" algn="l" rtl="0">
              <a:spcBef>
                <a:spcPts val="200"/>
              </a:spcBef>
              <a:spcAft>
                <a:spcPts val="0"/>
              </a:spcAft>
              <a:buClr>
                <a:srgbClr val="999999"/>
              </a:buClr>
              <a:buSzPts val="900"/>
              <a:buFont typeface="Arial"/>
              <a:buChar char="•"/>
              <a:defRPr sz="900" b="0" i="0" u="none" strike="noStrike" cap="none">
                <a:solidFill>
                  <a:srgbClr val="999999"/>
                </a:solidFill>
                <a:latin typeface="Arial"/>
                <a:ea typeface="Arial"/>
                <a:cs typeface="Arial"/>
                <a:sym typeface="Arial"/>
              </a:defRPr>
            </a:lvl3pPr>
            <a:lvl4pPr marL="1828800" marR="0" lvl="3" indent="-279400" algn="l" rtl="0">
              <a:spcBef>
                <a:spcPts val="200"/>
              </a:spcBef>
              <a:spcAft>
                <a:spcPts val="0"/>
              </a:spcAft>
              <a:buClr>
                <a:srgbClr val="999999"/>
              </a:buClr>
              <a:buSzPts val="800"/>
              <a:buFont typeface="Arial"/>
              <a:buChar char="•"/>
              <a:defRPr sz="800" b="0" i="0" u="none" strike="noStrike" cap="none">
                <a:solidFill>
                  <a:srgbClr val="999999"/>
                </a:solidFill>
                <a:latin typeface="Arial"/>
                <a:ea typeface="Arial"/>
                <a:cs typeface="Arial"/>
                <a:sym typeface="Arial"/>
              </a:defRPr>
            </a:lvl4pPr>
            <a:lvl5pPr marL="2286000" marR="0" lvl="4" indent="-279400" algn="l" rtl="0">
              <a:spcBef>
                <a:spcPts val="200"/>
              </a:spcBef>
              <a:spcAft>
                <a:spcPts val="0"/>
              </a:spcAft>
              <a:buClr>
                <a:srgbClr val="999999"/>
              </a:buClr>
              <a:buSzPts val="800"/>
              <a:buFont typeface="Arial"/>
              <a:buChar char="•"/>
              <a:defRPr sz="800" b="0" i="0" u="none" strike="noStrike" cap="none">
                <a:solidFill>
                  <a:srgbClr val="999999"/>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10000" y="1219741"/>
            <a:ext cx="5024700" cy="6642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75C7"/>
              </a:buClr>
              <a:buSzPts val="2900"/>
              <a:buFont typeface="Droid Serif"/>
              <a:buNone/>
              <a:defRPr sz="2900" i="0" u="none" strike="noStrike" cap="none">
                <a:solidFill>
                  <a:srgbClr val="0075C7"/>
                </a:solidFill>
                <a:latin typeface="Droid Serif"/>
                <a:ea typeface="Droid Serif"/>
                <a:cs typeface="Droid Serif"/>
                <a:sym typeface="Droid Serif"/>
              </a:defRPr>
            </a:lvl1pPr>
            <a:lvl2pPr marR="0" lvl="1"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200"/>
              <a:buFont typeface="Calibri"/>
              <a:buNone/>
              <a:defRPr sz="4200" b="0" i="0" u="none" strike="noStrike" cap="none">
                <a:solidFill>
                  <a:srgbClr val="000000"/>
                </a:solidFill>
                <a:latin typeface="Calibri"/>
                <a:ea typeface="Calibri"/>
                <a:cs typeface="Calibri"/>
                <a:sym typeface="Calibri"/>
              </a:defRPr>
            </a:lvl9pPr>
          </a:lstStyle>
          <a:p>
            <a:endParaRPr/>
          </a:p>
        </p:txBody>
      </p:sp>
      <p:pic>
        <p:nvPicPr>
          <p:cNvPr id="86" name="Google Shape;86;p16"/>
          <p:cNvPicPr preferRelativeResize="0"/>
          <p:nvPr/>
        </p:nvPicPr>
        <p:blipFill rotWithShape="1">
          <a:blip r:embed="rId2">
            <a:alphaModFix/>
          </a:blip>
          <a:srcRect/>
          <a:stretch/>
        </p:blipFill>
        <p:spPr>
          <a:xfrm rot="-5400000">
            <a:off x="5196632" y="1196132"/>
            <a:ext cx="3383458" cy="4511279"/>
          </a:xfrm>
          <a:prstGeom prst="rect">
            <a:avLst/>
          </a:prstGeom>
          <a:noFill/>
          <a:ln>
            <a:noFill/>
          </a:ln>
        </p:spPr>
      </p:pic>
      <p:pic>
        <p:nvPicPr>
          <p:cNvPr id="87" name="Google Shape;87;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8" y="-18723"/>
            <a:ext cx="6882966" cy="5162223"/>
          </a:xfrm>
          <a:prstGeom prst="rect">
            <a:avLst/>
          </a:prstGeom>
          <a:noFill/>
          <a:ln>
            <a:noFill/>
          </a:ln>
        </p:spPr>
      </p:pic>
      <p:sp>
        <p:nvSpPr>
          <p:cNvPr id="88" name="Google Shape;88;p16"/>
          <p:cNvSpPr txBox="1">
            <a:spLocks noGrp="1"/>
          </p:cNvSpPr>
          <p:nvPr>
            <p:ph type="body" idx="1"/>
          </p:nvPr>
        </p:nvSpPr>
        <p:spPr>
          <a:xfrm>
            <a:off x="7160216" y="4627520"/>
            <a:ext cx="1726800" cy="330600"/>
          </a:xfrm>
          <a:prstGeom prst="rect">
            <a:avLst/>
          </a:prstGeom>
          <a:noFill/>
          <a:ln>
            <a:noFill/>
          </a:ln>
        </p:spPr>
        <p:txBody>
          <a:bodyPr spcFirstLastPara="1" wrap="square" lIns="68575" tIns="68575" rIns="68575" bIns="68575" anchor="ctr" anchorCtr="0"/>
          <a:lstStyle>
            <a:lvl1pPr marL="457200" marR="0" lvl="0" indent="-228600" algn="ctr" rtl="0">
              <a:lnSpc>
                <a:spcPct val="100000"/>
              </a:lnSpc>
              <a:spcBef>
                <a:spcPts val="2200"/>
              </a:spcBef>
              <a:spcAft>
                <a:spcPts val="0"/>
              </a:spcAft>
              <a:buClr>
                <a:schemeClr val="lt1"/>
              </a:buClr>
              <a:buSzPts val="900"/>
              <a:buFont typeface="Roboto Light"/>
              <a:buNone/>
              <a:defRPr sz="1300" b="0" i="0" u="none" strike="noStrike" cap="none">
                <a:solidFill>
                  <a:schemeClr val="lt1"/>
                </a:solidFill>
                <a:latin typeface="Roboto Light"/>
                <a:ea typeface="Roboto Light"/>
                <a:cs typeface="Roboto Light"/>
                <a:sym typeface="Roboto Light"/>
              </a:defRPr>
            </a:lvl1pPr>
            <a:lvl2pPr marL="914400" marR="0" lvl="1"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2pPr>
            <a:lvl3pPr marL="1371600" marR="0" lvl="2"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3pPr>
            <a:lvl4pPr marL="1828800" marR="0" lvl="3"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4pPr>
            <a:lvl5pPr marL="2286000" marR="0" lvl="4"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5pPr>
            <a:lvl6pPr marL="2743200" marR="0" lvl="5"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6pPr>
            <a:lvl7pPr marL="3200400" marR="0" lvl="6"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7pPr>
            <a:lvl8pPr marL="3657600" marR="0" lvl="7"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8pPr>
            <a:lvl9pPr marL="4114800" marR="0" lvl="8"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9pPr>
          </a:lstStyle>
          <a:p>
            <a:endParaRPr/>
          </a:p>
        </p:txBody>
      </p:sp>
      <p:pic>
        <p:nvPicPr>
          <p:cNvPr id="89" name="Google Shape;89;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68329" y="322727"/>
            <a:ext cx="2430304" cy="6268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Photo - Vertical">
  <p:cSld name="1_Photo - Vertical">
    <p:spTree>
      <p:nvGrpSpPr>
        <p:cNvPr id="1" name="Shape 90"/>
        <p:cNvGrpSpPr/>
        <p:nvPr/>
      </p:nvGrpSpPr>
      <p:grpSpPr>
        <a:xfrm>
          <a:off x="0" y="0"/>
          <a:ext cx="0" cy="0"/>
          <a:chOff x="0" y="0"/>
          <a:chExt cx="0" cy="0"/>
        </a:xfrm>
      </p:grpSpPr>
      <p:sp>
        <p:nvSpPr>
          <p:cNvPr id="91" name="Google Shape;91;p17"/>
          <p:cNvSpPr/>
          <p:nvPr/>
        </p:nvSpPr>
        <p:spPr>
          <a:xfrm>
            <a:off x="4672" y="328218"/>
            <a:ext cx="9144000" cy="248700"/>
          </a:xfrm>
          <a:prstGeom prst="rect">
            <a:avLst/>
          </a:prstGeom>
          <a:solidFill>
            <a:srgbClr val="0072B4"/>
          </a:solidFill>
          <a:ln>
            <a:noFill/>
          </a:ln>
        </p:spPr>
        <p:txBody>
          <a:bodyPr spcFirstLastPara="1" wrap="square" lIns="26775" tIns="26775" rIns="26775" bIns="26775" anchor="ctr" anchorCtr="0">
            <a:noAutofit/>
          </a:bodyPr>
          <a:lstStyle/>
          <a:p>
            <a:pPr marL="0" marR="0" lvl="0" indent="0" algn="ctr" rtl="0">
              <a:spcBef>
                <a:spcPts val="0"/>
              </a:spcBef>
              <a:spcAft>
                <a:spcPts val="0"/>
              </a:spcAft>
              <a:buNone/>
            </a:pPr>
            <a:endParaRPr sz="1300">
              <a:solidFill>
                <a:srgbClr val="FFFFFF"/>
              </a:solidFill>
              <a:latin typeface="Calibri"/>
              <a:ea typeface="Calibri"/>
              <a:cs typeface="Calibri"/>
              <a:sym typeface="Calibri"/>
            </a:endParaRPr>
          </a:p>
        </p:txBody>
      </p:sp>
      <p:sp>
        <p:nvSpPr>
          <p:cNvPr id="92" name="Google Shape;92;p17"/>
          <p:cNvSpPr txBox="1">
            <a:spLocks noGrp="1"/>
          </p:cNvSpPr>
          <p:nvPr>
            <p:ph type="body" idx="1"/>
          </p:nvPr>
        </p:nvSpPr>
        <p:spPr>
          <a:xfrm>
            <a:off x="544711" y="234404"/>
            <a:ext cx="5334300" cy="4437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2200"/>
              </a:spcBef>
              <a:spcAft>
                <a:spcPts val="0"/>
              </a:spcAft>
              <a:buClr>
                <a:schemeClr val="lt1"/>
              </a:buClr>
              <a:buSzPts val="2100"/>
              <a:buFont typeface="Calibri"/>
              <a:buNone/>
              <a:defRPr sz="27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2pPr>
            <a:lvl3pPr marL="1371600" marR="0" lvl="2"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3pPr>
            <a:lvl4pPr marL="1828800" marR="0" lvl="3"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4pPr>
            <a:lvl5pPr marL="2286000" marR="0" lvl="4" indent="-228600" algn="l" rtl="0">
              <a:lnSpc>
                <a:spcPct val="100000"/>
              </a:lnSpc>
              <a:spcBef>
                <a:spcPts val="2200"/>
              </a:spcBef>
              <a:spcAft>
                <a:spcPts val="0"/>
              </a:spcAft>
              <a:buClr>
                <a:srgbClr val="000000"/>
              </a:buClr>
              <a:buSzPts val="1400"/>
              <a:buFont typeface="Roboto"/>
              <a:buNone/>
              <a:defRPr sz="1900" b="0" i="0" u="none" strike="noStrike" cap="none">
                <a:solidFill>
                  <a:srgbClr val="000000"/>
                </a:solidFill>
                <a:latin typeface="Roboto"/>
                <a:ea typeface="Roboto"/>
                <a:cs typeface="Roboto"/>
                <a:sym typeface="Roboto"/>
              </a:defRPr>
            </a:lvl5pPr>
            <a:lvl6pPr marL="2743200" marR="0" lvl="5"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6pPr>
            <a:lvl7pPr marL="3200400" marR="0" lvl="6"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7pPr>
            <a:lvl8pPr marL="3657600" marR="0" lvl="7"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8pPr>
            <a:lvl9pPr marL="4114800" marR="0" lvl="8" indent="-317500" algn="l" rtl="0">
              <a:lnSpc>
                <a:spcPct val="100000"/>
              </a:lnSpc>
              <a:spcBef>
                <a:spcPts val="2200"/>
              </a:spcBef>
              <a:spcAft>
                <a:spcPts val="0"/>
              </a:spcAft>
              <a:buClr>
                <a:srgbClr val="000000"/>
              </a:buClr>
              <a:buSzPts val="1400"/>
              <a:buFont typeface="Calibri"/>
              <a:buChar char="•"/>
              <a:defRPr sz="19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1">
  <p:cSld name="1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589083" y="417910"/>
            <a:ext cx="7982400" cy="466800"/>
          </a:xfrm>
          <a:prstGeom prst="rect">
            <a:avLst/>
          </a:prstGeom>
          <a:noFill/>
          <a:ln>
            <a:noFill/>
          </a:ln>
        </p:spPr>
        <p:txBody>
          <a:bodyPr spcFirstLastPara="1" wrap="square" lIns="92825" tIns="92825" rIns="92825" bIns="92825" anchor="ctr" anchorCtr="0"/>
          <a:lstStyle>
            <a:lvl1pPr marR="0" lvl="0" algn="l" rtl="0">
              <a:lnSpc>
                <a:spcPct val="100000"/>
              </a:lnSpc>
              <a:spcBef>
                <a:spcPts val="0"/>
              </a:spcBef>
              <a:spcAft>
                <a:spcPts val="0"/>
              </a:spcAft>
              <a:buClr>
                <a:srgbClr val="757561"/>
              </a:buClr>
              <a:buSzPts val="2800"/>
              <a:buFont typeface="Arial"/>
              <a:buNone/>
              <a:defRPr sz="3300" b="1" i="0" u="none" strike="noStrike" cap="none">
                <a:solidFill>
                  <a:srgbClr val="757561"/>
                </a:solidFill>
                <a:latin typeface="Arial"/>
                <a:ea typeface="Arial"/>
                <a:cs typeface="Arial"/>
                <a:sym typeface="Arial"/>
              </a:defRPr>
            </a:lvl1pPr>
            <a:lvl2pPr marR="0" lvl="1"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2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body" idx="1"/>
          </p:nvPr>
        </p:nvSpPr>
        <p:spPr>
          <a:xfrm>
            <a:off x="589083" y="1031947"/>
            <a:ext cx="7971600" cy="3120900"/>
          </a:xfrm>
          <a:prstGeom prst="rect">
            <a:avLst/>
          </a:prstGeom>
          <a:noFill/>
          <a:ln>
            <a:noFill/>
          </a:ln>
        </p:spPr>
        <p:txBody>
          <a:bodyPr spcFirstLastPara="1" wrap="square" lIns="92825" tIns="92825" rIns="92825" bIns="92825" anchor="t" anchorCtr="0"/>
          <a:lstStyle>
            <a:lvl1pPr marL="457200" marR="0" lvl="0" indent="-361950" algn="l" rtl="0">
              <a:spcBef>
                <a:spcPts val="0"/>
              </a:spcBef>
              <a:spcAft>
                <a:spcPts val="0"/>
              </a:spcAft>
              <a:buClr>
                <a:srgbClr val="595959"/>
              </a:buClr>
              <a:buSzPts val="2100"/>
              <a:buFont typeface="Arial"/>
              <a:buChar char="•"/>
              <a:defRPr sz="2400" b="0" i="0" u="none" strike="noStrike" cap="none">
                <a:solidFill>
                  <a:srgbClr val="595959"/>
                </a:solidFill>
                <a:latin typeface="Arial"/>
                <a:ea typeface="Arial"/>
                <a:cs typeface="Arial"/>
                <a:sym typeface="Arial"/>
              </a:defRPr>
            </a:lvl1pPr>
            <a:lvl2pPr marL="914400" marR="0" lvl="1" indent="-336550" algn="l" rtl="0">
              <a:spcBef>
                <a:spcPts val="0"/>
              </a:spcBef>
              <a:spcAft>
                <a:spcPts val="0"/>
              </a:spcAft>
              <a:buClr>
                <a:srgbClr val="595959"/>
              </a:buClr>
              <a:buSzPts val="1700"/>
              <a:buFont typeface="Calibri"/>
              <a:buChar char="-"/>
              <a:defRPr sz="2000" b="0" i="0" u="none" strike="noStrike" cap="none">
                <a:solidFill>
                  <a:srgbClr val="595959"/>
                </a:solidFill>
                <a:latin typeface="Arial"/>
                <a:ea typeface="Arial"/>
                <a:cs typeface="Arial"/>
                <a:sym typeface="Arial"/>
              </a:defRPr>
            </a:lvl2pPr>
            <a:lvl3pPr marL="1371600" marR="0" lvl="2" indent="-317500" algn="l" rtl="0">
              <a:spcBef>
                <a:spcPts val="300"/>
              </a:spcBef>
              <a:spcAft>
                <a:spcPts val="0"/>
              </a:spcAft>
              <a:buClr>
                <a:srgbClr val="595959"/>
              </a:buClr>
              <a:buSzPts val="1400"/>
              <a:buFont typeface="Courier New"/>
              <a:buChar char="o"/>
              <a:defRPr sz="1600" b="0" i="0" u="none" strike="noStrike" cap="none">
                <a:solidFill>
                  <a:srgbClr val="595959"/>
                </a:solidFill>
                <a:latin typeface="Arial"/>
                <a:ea typeface="Arial"/>
                <a:cs typeface="Arial"/>
                <a:sym typeface="Arial"/>
              </a:defRPr>
            </a:lvl3pPr>
            <a:lvl4pPr marL="1828800" marR="0" lvl="3" indent="-304800" algn="l" rtl="0">
              <a:spcBef>
                <a:spcPts val="300"/>
              </a:spcBef>
              <a:spcAft>
                <a:spcPts val="0"/>
              </a:spcAft>
              <a:buClr>
                <a:srgbClr val="595959"/>
              </a:buClr>
              <a:buSzPts val="1200"/>
              <a:buFont typeface="Arial"/>
              <a:buChar char="•"/>
              <a:defRPr sz="1400" b="0" i="0" u="none" strike="noStrike" cap="none">
                <a:solidFill>
                  <a:srgbClr val="595959"/>
                </a:solidFill>
                <a:latin typeface="Arial"/>
                <a:ea typeface="Arial"/>
                <a:cs typeface="Arial"/>
                <a:sym typeface="Arial"/>
              </a:defRPr>
            </a:lvl4pPr>
            <a:lvl5pPr marL="2286000" marR="0" lvl="4" indent="-292100" algn="l" rtl="0">
              <a:spcBef>
                <a:spcPts val="200"/>
              </a:spcBef>
              <a:spcAft>
                <a:spcPts val="0"/>
              </a:spcAft>
              <a:buClr>
                <a:srgbClr val="999999"/>
              </a:buClr>
              <a:buSzPts val="1000"/>
              <a:buFont typeface="Arial"/>
              <a:buChar char="•"/>
              <a:defRPr sz="1100" b="0" i="0" u="none" strike="noStrike" cap="none">
                <a:solidFill>
                  <a:srgbClr val="999999"/>
                </a:solidFill>
                <a:latin typeface="Arial"/>
                <a:ea typeface="Arial"/>
                <a:cs typeface="Arial"/>
                <a:sym typeface="Arial"/>
              </a:defRPr>
            </a:lvl5pPr>
            <a:lvl6pPr marL="2743200" marR="0" lvl="5" indent="-336550" algn="l" rtl="0">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6pPr>
            <a:lvl7pPr marL="3200400" marR="0" lvl="6" indent="-336550" algn="l" rtl="0">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7pPr>
            <a:lvl8pPr marL="3657600" marR="0" lvl="7" indent="-336550" algn="l" rtl="0">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8pPr>
            <a:lvl9pPr marL="4114800" marR="0" lvl="8" indent="-336550" algn="l" rtl="0">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96"/>
        <p:cNvGrpSpPr/>
        <p:nvPr/>
      </p:nvGrpSpPr>
      <p:grpSpPr>
        <a:xfrm>
          <a:off x="0" y="0"/>
          <a:ext cx="0" cy="0"/>
          <a:chOff x="0" y="0"/>
          <a:chExt cx="0" cy="0"/>
        </a:xfrm>
      </p:grpSpPr>
      <p:pic>
        <p:nvPicPr>
          <p:cNvPr id="97" name="Google Shape;97;p19" descr="logo-2C-notext-pc"/>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3400" y="228600"/>
            <a:ext cx="1371600" cy="921543"/>
          </a:xfrm>
          <a:prstGeom prst="rect">
            <a:avLst/>
          </a:prstGeom>
          <a:noFill/>
          <a:ln>
            <a:noFill/>
          </a:ln>
        </p:spPr>
      </p:pic>
      <p:sp>
        <p:nvSpPr>
          <p:cNvPr id="98" name="Google Shape;98;p19"/>
          <p:cNvSpPr txBox="1">
            <a:spLocks noGrp="1"/>
          </p:cNvSpPr>
          <p:nvPr>
            <p:ph type="body" idx="1"/>
          </p:nvPr>
        </p:nvSpPr>
        <p:spPr>
          <a:xfrm>
            <a:off x="609600" y="2057400"/>
            <a:ext cx="8001000" cy="1314450"/>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9" name="Google Shape;99;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95800" y="0"/>
            <a:ext cx="3645000" cy="1543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100"/>
              <a:buNone/>
              <a:defRPr sz="1800"/>
            </a:lvl2pPr>
            <a:lvl3pPr lvl="2">
              <a:spcBef>
                <a:spcPts val="0"/>
              </a:spcBef>
              <a:spcAft>
                <a:spcPts val="0"/>
              </a:spcAft>
              <a:buSzPts val="1100"/>
              <a:buNone/>
              <a:defRPr sz="1800"/>
            </a:lvl3pPr>
            <a:lvl4pPr lvl="3">
              <a:spcBef>
                <a:spcPts val="0"/>
              </a:spcBef>
              <a:spcAft>
                <a:spcPts val="0"/>
              </a:spcAft>
              <a:buSzPts val="1100"/>
              <a:buNone/>
              <a:defRPr sz="1800"/>
            </a:lvl4pPr>
            <a:lvl5pPr lvl="4">
              <a:spcBef>
                <a:spcPts val="0"/>
              </a:spcBef>
              <a:spcAft>
                <a:spcPts val="0"/>
              </a:spcAft>
              <a:buSzPts val="1100"/>
              <a:buNone/>
              <a:defRPr sz="1800"/>
            </a:lvl5pPr>
            <a:lvl6pPr lvl="5">
              <a:spcBef>
                <a:spcPts val="0"/>
              </a:spcBef>
              <a:spcAft>
                <a:spcPts val="0"/>
              </a:spcAft>
              <a:buSzPts val="1100"/>
              <a:buNone/>
              <a:defRPr sz="1800"/>
            </a:lvl6pPr>
            <a:lvl7pPr lvl="6">
              <a:spcBef>
                <a:spcPts val="0"/>
              </a:spcBef>
              <a:spcAft>
                <a:spcPts val="0"/>
              </a:spcAft>
              <a:buSzPts val="1100"/>
              <a:buNone/>
              <a:defRPr sz="1800"/>
            </a:lvl7pPr>
            <a:lvl8pPr lvl="7">
              <a:spcBef>
                <a:spcPts val="0"/>
              </a:spcBef>
              <a:spcAft>
                <a:spcPts val="0"/>
              </a:spcAft>
              <a:buSzPts val="1100"/>
              <a:buNone/>
              <a:defRPr sz="1800"/>
            </a:lvl8pPr>
            <a:lvl9pPr lvl="8">
              <a:spcBef>
                <a:spcPts val="0"/>
              </a:spcBef>
              <a:spcAft>
                <a:spcPts val="0"/>
              </a:spcAft>
              <a:buSzPts val="1100"/>
              <a:buNone/>
              <a:defRPr sz="1800"/>
            </a:lvl9pPr>
          </a:lstStyle>
          <a:p>
            <a:endParaRPr/>
          </a:p>
        </p:txBody>
      </p:sp>
      <p:sp>
        <p:nvSpPr>
          <p:cNvPr id="102" name="Google Shape;102;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 name="Google Shape;104;p20"/>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 name="Google Shape;106;p20"/>
          <p:cNvSpPr/>
          <p:nvPr/>
        </p:nvSpPr>
        <p:spPr>
          <a:xfrm>
            <a:off x="0" y="4572000"/>
            <a:ext cx="9144000" cy="571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07" name="Google Shape;107;p20"/>
          <p:cNvSpPr txBox="1">
            <a:spLocks noGrp="1"/>
          </p:cNvSpPr>
          <p:nvPr>
            <p:ph type="sldNum" idx="12"/>
          </p:nvPr>
        </p:nvSpPr>
        <p:spPr>
          <a:xfrm>
            <a:off x="152400" y="4787503"/>
            <a:ext cx="3657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100" b="0" i="0" u="none" strike="noStrike" cap="none">
                <a:solidFill>
                  <a:schemeClr val="lt1"/>
                </a:solidFill>
                <a:latin typeface="Calibri"/>
                <a:ea typeface="Calibri"/>
                <a:cs typeface="Calibri"/>
                <a:sym typeface="Calibri"/>
              </a:defRPr>
            </a:lvl1pPr>
            <a:lvl2pPr marL="0" marR="0" lvl="1" indent="0" algn="l" rtl="0">
              <a:spcBef>
                <a:spcPts val="0"/>
              </a:spcBef>
              <a:buNone/>
              <a:defRPr sz="1100" b="0" i="0" u="none" strike="noStrike" cap="none">
                <a:solidFill>
                  <a:schemeClr val="lt1"/>
                </a:solidFill>
                <a:latin typeface="Calibri"/>
                <a:ea typeface="Calibri"/>
                <a:cs typeface="Calibri"/>
                <a:sym typeface="Calibri"/>
              </a:defRPr>
            </a:lvl2pPr>
            <a:lvl3pPr marL="0" marR="0" lvl="2" indent="0" algn="l" rtl="0">
              <a:spcBef>
                <a:spcPts val="0"/>
              </a:spcBef>
              <a:buNone/>
              <a:defRPr sz="1100" b="0" i="0" u="none" strike="noStrike" cap="none">
                <a:solidFill>
                  <a:schemeClr val="lt1"/>
                </a:solidFill>
                <a:latin typeface="Calibri"/>
                <a:ea typeface="Calibri"/>
                <a:cs typeface="Calibri"/>
                <a:sym typeface="Calibri"/>
              </a:defRPr>
            </a:lvl3pPr>
            <a:lvl4pPr marL="0" marR="0" lvl="3" indent="0" algn="l" rtl="0">
              <a:spcBef>
                <a:spcPts val="0"/>
              </a:spcBef>
              <a:buNone/>
              <a:defRPr sz="1100" b="0" i="0" u="none" strike="noStrike" cap="none">
                <a:solidFill>
                  <a:schemeClr val="lt1"/>
                </a:solidFill>
                <a:latin typeface="Calibri"/>
                <a:ea typeface="Calibri"/>
                <a:cs typeface="Calibri"/>
                <a:sym typeface="Calibri"/>
              </a:defRPr>
            </a:lvl4pPr>
            <a:lvl5pPr marL="0" marR="0" lvl="4" indent="0" algn="l" rtl="0">
              <a:spcBef>
                <a:spcPts val="0"/>
              </a:spcBef>
              <a:buNone/>
              <a:defRPr sz="1100" b="0" i="0" u="none" strike="noStrike" cap="none">
                <a:solidFill>
                  <a:schemeClr val="lt1"/>
                </a:solidFill>
                <a:latin typeface="Calibri"/>
                <a:ea typeface="Calibri"/>
                <a:cs typeface="Calibri"/>
                <a:sym typeface="Calibri"/>
              </a:defRPr>
            </a:lvl5pPr>
            <a:lvl6pPr marL="0" marR="0" lvl="5" indent="0" algn="l" rtl="0">
              <a:spcBef>
                <a:spcPts val="0"/>
              </a:spcBef>
              <a:buNone/>
              <a:defRPr sz="1100" b="0" i="0" u="none" strike="noStrike" cap="none">
                <a:solidFill>
                  <a:schemeClr val="lt1"/>
                </a:solidFill>
                <a:latin typeface="Calibri"/>
                <a:ea typeface="Calibri"/>
                <a:cs typeface="Calibri"/>
                <a:sym typeface="Calibri"/>
              </a:defRPr>
            </a:lvl6pPr>
            <a:lvl7pPr marL="0" marR="0" lvl="6" indent="0" algn="l" rtl="0">
              <a:spcBef>
                <a:spcPts val="0"/>
              </a:spcBef>
              <a:buNone/>
              <a:defRPr sz="1100" b="0" i="0" u="none" strike="noStrike" cap="none">
                <a:solidFill>
                  <a:schemeClr val="lt1"/>
                </a:solidFill>
                <a:latin typeface="Calibri"/>
                <a:ea typeface="Calibri"/>
                <a:cs typeface="Calibri"/>
                <a:sym typeface="Calibri"/>
              </a:defRPr>
            </a:lvl7pPr>
            <a:lvl8pPr marL="0" marR="0" lvl="7" indent="0" algn="l" rtl="0">
              <a:spcBef>
                <a:spcPts val="0"/>
              </a:spcBef>
              <a:buNone/>
              <a:defRPr sz="1100" b="0" i="0" u="none" strike="noStrike" cap="none">
                <a:solidFill>
                  <a:schemeClr val="lt1"/>
                </a:solidFill>
                <a:latin typeface="Calibri"/>
                <a:ea typeface="Calibri"/>
                <a:cs typeface="Calibri"/>
                <a:sym typeface="Calibri"/>
              </a:defRPr>
            </a:lvl8pPr>
            <a:lvl9pPr marL="0" marR="0" lvl="8" indent="0" algn="l" rtl="0">
              <a:spcBef>
                <a:spcPts val="0"/>
              </a:spcBef>
              <a:buNone/>
              <a:defRPr sz="11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GB"/>
              <a:t>QCRI/MIT-CSAIL Annual Meeting – October 2018</a:t>
            </a:r>
            <a:endParaRPr sz="1400">
              <a:solidFill>
                <a:srgbClr val="000000"/>
              </a:solidFill>
              <a:latin typeface="Arial"/>
              <a:ea typeface="Arial"/>
              <a:cs typeface="Arial"/>
              <a:sym typeface="Arial"/>
            </a:endParaRPr>
          </a:p>
          <a:p>
            <a:pPr marL="0" lvl="0" indent="0" algn="l" rtl="0">
              <a:spcBef>
                <a:spcPts val="0"/>
              </a:spcBef>
              <a:spcAft>
                <a:spcPts val="0"/>
              </a:spcAft>
              <a:buNone/>
            </a:pPr>
            <a:fld id="{00000000-1234-1234-1234-123412341234}" type="slidenum">
              <a:rPr lang="en-GB"/>
              <a:t>‹#›</a:t>
            </a:fld>
            <a:endParaRPr/>
          </a:p>
        </p:txBody>
      </p:sp>
      <p:pic>
        <p:nvPicPr>
          <p:cNvPr id="108" name="Google Shape;108;p20" descr="logo-2C-notext-pc"/>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239695" y="4667251"/>
            <a:ext cx="914400" cy="407193"/>
          </a:xfrm>
          <a:prstGeom prst="rect">
            <a:avLst/>
          </a:prstGeom>
          <a:noFill/>
          <a:ln>
            <a:noFill/>
          </a:ln>
        </p:spPr>
      </p:pic>
      <p:sp>
        <p:nvSpPr>
          <p:cNvPr id="109" name="Google Shape;109;p20"/>
          <p:cNvSpPr txBox="1">
            <a:spLocks noGrp="1"/>
          </p:cNvSpPr>
          <p:nvPr>
            <p:ph type="body" idx="5"/>
          </p:nvPr>
        </p:nvSpPr>
        <p:spPr>
          <a:xfrm>
            <a:off x="2819400" y="4857750"/>
            <a:ext cx="914400" cy="685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0" name="Google Shape;110;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67600" y="4540660"/>
            <a:ext cx="1157025" cy="628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3305176"/>
            <a:ext cx="7772400" cy="10215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 name="Google Shape;24;p4"/>
          <p:cNvSpPr txBox="1">
            <a:spLocks noGrp="1"/>
          </p:cNvSpPr>
          <p:nvPr>
            <p:ph type="body" idx="1"/>
          </p:nvPr>
        </p:nvSpPr>
        <p:spPr>
          <a:xfrm>
            <a:off x="722313" y="2180035"/>
            <a:ext cx="7772400" cy="1125000"/>
          </a:xfrm>
          <a:prstGeom prst="rect">
            <a:avLst/>
          </a:prstGeom>
          <a:noFill/>
          <a:ln>
            <a:noFill/>
          </a:ln>
        </p:spPr>
        <p:txBody>
          <a:bodyPr spcFirstLastPara="1" wrap="square" lIns="68575" tIns="68575" rIns="68575" bIns="68575" anchor="b" anchorCtr="0"/>
          <a:lstStyle>
            <a:lvl1pPr marL="457200" marR="0" lvl="0" indent="-228600" algn="l"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1pPr>
            <a:lvl2pPr marL="914400" marR="0" lvl="1" indent="-228600" algn="l" rtl="0">
              <a:spcBef>
                <a:spcPts val="3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2pPr>
            <a:lvl3pPr marL="1371600" marR="0" lvl="2" indent="-228600" algn="l" rtl="0">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1828800" marR="0" lvl="3"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4pPr>
            <a:lvl5pPr marL="2286000" marR="0" lvl="4"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5pPr>
            <a:lvl6pPr marL="2743200" marR="0" lvl="5"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6pPr>
            <a:lvl7pPr marL="3200400" marR="0" lvl="6"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7pPr>
            <a:lvl8pPr marL="3657600" marR="0" lvl="7"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8pPr>
            <a:lvl9pPr marL="4114800" marR="0" lvl="8" indent="-228600" algn="l" rtl="0">
              <a:spcBef>
                <a:spcPts val="20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9pPr>
          </a:lstStyle>
          <a:p>
            <a:endParaRPr/>
          </a:p>
        </p:txBody>
      </p:sp>
      <p:sp>
        <p:nvSpPr>
          <p:cNvPr id="25" name="Google Shape;25;p4"/>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 name="Google Shape;29;p5"/>
          <p:cNvSpPr txBox="1">
            <a:spLocks noGrp="1"/>
          </p:cNvSpPr>
          <p:nvPr>
            <p:ph type="body" idx="1"/>
          </p:nvPr>
        </p:nvSpPr>
        <p:spPr>
          <a:xfrm>
            <a:off x="457200" y="1200151"/>
            <a:ext cx="4038600" cy="3394500"/>
          </a:xfrm>
          <a:prstGeom prst="rect">
            <a:avLst/>
          </a:prstGeom>
          <a:noFill/>
          <a:ln>
            <a:noFill/>
          </a:ln>
        </p:spPr>
        <p:txBody>
          <a:bodyPr spcFirstLastPara="1" wrap="square" lIns="68575" tIns="68575" rIns="68575" bIns="68575" anchor="t" anchorCtr="0"/>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2"/>
          </p:nvPr>
        </p:nvSpPr>
        <p:spPr>
          <a:xfrm>
            <a:off x="4648200" y="1200151"/>
            <a:ext cx="4038600" cy="3394500"/>
          </a:xfrm>
          <a:prstGeom prst="rect">
            <a:avLst/>
          </a:prstGeom>
          <a:noFill/>
          <a:ln>
            <a:noFill/>
          </a:ln>
        </p:spPr>
        <p:txBody>
          <a:bodyPr spcFirstLastPara="1" wrap="square" lIns="68575" tIns="68575" rIns="68575" bIns="68575" anchor="t" anchorCtr="0"/>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5" name="Google Shape;35;p6"/>
          <p:cNvSpPr txBox="1">
            <a:spLocks noGrp="1"/>
          </p:cNvSpPr>
          <p:nvPr>
            <p:ph type="body" idx="1"/>
          </p:nvPr>
        </p:nvSpPr>
        <p:spPr>
          <a:xfrm>
            <a:off x="457200" y="1151335"/>
            <a:ext cx="4040100" cy="479700"/>
          </a:xfrm>
          <a:prstGeom prst="rect">
            <a:avLst/>
          </a:prstGeom>
          <a:noFill/>
          <a:ln>
            <a:noFill/>
          </a:ln>
        </p:spPr>
        <p:txBody>
          <a:bodyPr spcFirstLastPara="1" wrap="square" lIns="68575" tIns="68575" rIns="68575" bIns="68575" anchor="b" anchorCtr="0"/>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57200" y="1631156"/>
            <a:ext cx="4040100" cy="2963400"/>
          </a:xfrm>
          <a:prstGeom prst="rect">
            <a:avLst/>
          </a:prstGeom>
          <a:noFill/>
          <a:ln>
            <a:noFill/>
          </a:ln>
        </p:spPr>
        <p:txBody>
          <a:bodyPr spcFirstLastPara="1" wrap="square" lIns="68575" tIns="68575" rIns="68575" bIns="68575" anchor="t" anchorCtr="0"/>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body" idx="3"/>
          </p:nvPr>
        </p:nvSpPr>
        <p:spPr>
          <a:xfrm>
            <a:off x="4645026" y="1151335"/>
            <a:ext cx="4041900" cy="479700"/>
          </a:xfrm>
          <a:prstGeom prst="rect">
            <a:avLst/>
          </a:prstGeom>
          <a:noFill/>
          <a:ln>
            <a:noFill/>
          </a:ln>
        </p:spPr>
        <p:txBody>
          <a:bodyPr spcFirstLastPara="1" wrap="square" lIns="68575" tIns="68575" rIns="68575" bIns="68575" anchor="b" anchorCtr="0"/>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4"/>
          </p:nvPr>
        </p:nvSpPr>
        <p:spPr>
          <a:xfrm>
            <a:off x="4645026" y="1631156"/>
            <a:ext cx="4041900" cy="2963400"/>
          </a:xfrm>
          <a:prstGeom prst="rect">
            <a:avLst/>
          </a:prstGeom>
          <a:noFill/>
          <a:ln>
            <a:noFill/>
          </a:ln>
        </p:spPr>
        <p:txBody>
          <a:bodyPr spcFirstLastPara="1" wrap="square" lIns="68575" tIns="68575" rIns="68575" bIns="68575" anchor="t" anchorCtr="0"/>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0000"/>
                </a:solidFill>
                <a:latin typeface="Calibri"/>
                <a:ea typeface="Calibri"/>
                <a:cs typeface="Calibri"/>
                <a:sym typeface="Calibri"/>
              </a:defRPr>
            </a:lvl1pPr>
            <a:lvl2pPr marL="0" marR="0" lvl="1" indent="0" algn="l" rtl="0">
              <a:spcBef>
                <a:spcPts val="0"/>
              </a:spcBef>
              <a:buNone/>
              <a:defRPr sz="1400">
                <a:solidFill>
                  <a:srgbClr val="000000"/>
                </a:solidFill>
                <a:latin typeface="Calibri"/>
                <a:ea typeface="Calibri"/>
                <a:cs typeface="Calibri"/>
                <a:sym typeface="Calibri"/>
              </a:defRPr>
            </a:lvl2pPr>
            <a:lvl3pPr marL="0" marR="0" lvl="2" indent="0" algn="l" rtl="0">
              <a:spcBef>
                <a:spcPts val="0"/>
              </a:spcBef>
              <a:buNone/>
              <a:defRPr sz="1400">
                <a:solidFill>
                  <a:srgbClr val="000000"/>
                </a:solidFill>
                <a:latin typeface="Calibri"/>
                <a:ea typeface="Calibri"/>
                <a:cs typeface="Calibri"/>
                <a:sym typeface="Calibri"/>
              </a:defRPr>
            </a:lvl3pPr>
            <a:lvl4pPr marL="0" marR="0" lvl="3" indent="0" algn="l" rtl="0">
              <a:spcBef>
                <a:spcPts val="0"/>
              </a:spcBef>
              <a:buNone/>
              <a:defRPr sz="1400">
                <a:solidFill>
                  <a:srgbClr val="000000"/>
                </a:solidFill>
                <a:latin typeface="Calibri"/>
                <a:ea typeface="Calibri"/>
                <a:cs typeface="Calibri"/>
                <a:sym typeface="Calibri"/>
              </a:defRPr>
            </a:lvl4pPr>
            <a:lvl5pPr marL="0" marR="0" lvl="4" indent="0" algn="l" rtl="0">
              <a:spcBef>
                <a:spcPts val="0"/>
              </a:spcBef>
              <a:buNone/>
              <a:defRPr sz="1400">
                <a:solidFill>
                  <a:srgbClr val="000000"/>
                </a:solidFill>
                <a:latin typeface="Calibri"/>
                <a:ea typeface="Calibri"/>
                <a:cs typeface="Calibri"/>
                <a:sym typeface="Calibri"/>
              </a:defRPr>
            </a:lvl5pPr>
            <a:lvl6pPr marL="0" marR="0" lvl="5" indent="0" algn="l" rtl="0">
              <a:spcBef>
                <a:spcPts val="0"/>
              </a:spcBef>
              <a:buNone/>
              <a:defRPr sz="1400">
                <a:solidFill>
                  <a:srgbClr val="000000"/>
                </a:solidFill>
                <a:latin typeface="Calibri"/>
                <a:ea typeface="Calibri"/>
                <a:cs typeface="Calibri"/>
                <a:sym typeface="Calibri"/>
              </a:defRPr>
            </a:lvl6pPr>
            <a:lvl7pPr marL="0" marR="0" lvl="6" indent="0" algn="l" rtl="0">
              <a:spcBef>
                <a:spcPts val="0"/>
              </a:spcBef>
              <a:buNone/>
              <a:defRPr sz="1400">
                <a:solidFill>
                  <a:srgbClr val="000000"/>
                </a:solidFill>
                <a:latin typeface="Calibri"/>
                <a:ea typeface="Calibri"/>
                <a:cs typeface="Calibri"/>
                <a:sym typeface="Calibri"/>
              </a:defRPr>
            </a:lvl7pPr>
            <a:lvl8pPr marL="0" marR="0" lvl="7" indent="0" algn="l" rtl="0">
              <a:spcBef>
                <a:spcPts val="0"/>
              </a:spcBef>
              <a:buNone/>
              <a:defRPr sz="1400">
                <a:solidFill>
                  <a:srgbClr val="000000"/>
                </a:solidFill>
                <a:latin typeface="Calibri"/>
                <a:ea typeface="Calibri"/>
                <a:cs typeface="Calibri"/>
                <a:sym typeface="Calibri"/>
              </a:defRPr>
            </a:lvl8pPr>
            <a:lvl9pPr marL="0" marR="0" lvl="8" indent="0" algn="l" rtl="0">
              <a:spcBef>
                <a:spcPts val="0"/>
              </a:spcBef>
              <a:buNone/>
              <a:defRPr sz="14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 name="Google Shape;44;p7"/>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0000"/>
                </a:solidFill>
                <a:latin typeface="Calibri"/>
                <a:ea typeface="Calibri"/>
                <a:cs typeface="Calibri"/>
                <a:sym typeface="Calibri"/>
              </a:defRPr>
            </a:lvl1pPr>
            <a:lvl2pPr marL="0" marR="0" lvl="1" indent="0" algn="l" rtl="0">
              <a:spcBef>
                <a:spcPts val="0"/>
              </a:spcBef>
              <a:buNone/>
              <a:defRPr sz="1400">
                <a:solidFill>
                  <a:srgbClr val="000000"/>
                </a:solidFill>
                <a:latin typeface="Calibri"/>
                <a:ea typeface="Calibri"/>
                <a:cs typeface="Calibri"/>
                <a:sym typeface="Calibri"/>
              </a:defRPr>
            </a:lvl2pPr>
            <a:lvl3pPr marL="0" marR="0" lvl="2" indent="0" algn="l" rtl="0">
              <a:spcBef>
                <a:spcPts val="0"/>
              </a:spcBef>
              <a:buNone/>
              <a:defRPr sz="1400">
                <a:solidFill>
                  <a:srgbClr val="000000"/>
                </a:solidFill>
                <a:latin typeface="Calibri"/>
                <a:ea typeface="Calibri"/>
                <a:cs typeface="Calibri"/>
                <a:sym typeface="Calibri"/>
              </a:defRPr>
            </a:lvl3pPr>
            <a:lvl4pPr marL="0" marR="0" lvl="3" indent="0" algn="l" rtl="0">
              <a:spcBef>
                <a:spcPts val="0"/>
              </a:spcBef>
              <a:buNone/>
              <a:defRPr sz="1400">
                <a:solidFill>
                  <a:srgbClr val="000000"/>
                </a:solidFill>
                <a:latin typeface="Calibri"/>
                <a:ea typeface="Calibri"/>
                <a:cs typeface="Calibri"/>
                <a:sym typeface="Calibri"/>
              </a:defRPr>
            </a:lvl4pPr>
            <a:lvl5pPr marL="0" marR="0" lvl="4" indent="0" algn="l" rtl="0">
              <a:spcBef>
                <a:spcPts val="0"/>
              </a:spcBef>
              <a:buNone/>
              <a:defRPr sz="1400">
                <a:solidFill>
                  <a:srgbClr val="000000"/>
                </a:solidFill>
                <a:latin typeface="Calibri"/>
                <a:ea typeface="Calibri"/>
                <a:cs typeface="Calibri"/>
                <a:sym typeface="Calibri"/>
              </a:defRPr>
            </a:lvl5pPr>
            <a:lvl6pPr marL="0" marR="0" lvl="5" indent="0" algn="l" rtl="0">
              <a:spcBef>
                <a:spcPts val="0"/>
              </a:spcBef>
              <a:buNone/>
              <a:defRPr sz="1400">
                <a:solidFill>
                  <a:srgbClr val="000000"/>
                </a:solidFill>
                <a:latin typeface="Calibri"/>
                <a:ea typeface="Calibri"/>
                <a:cs typeface="Calibri"/>
                <a:sym typeface="Calibri"/>
              </a:defRPr>
            </a:lvl6pPr>
            <a:lvl7pPr marL="0" marR="0" lvl="6" indent="0" algn="l" rtl="0">
              <a:spcBef>
                <a:spcPts val="0"/>
              </a:spcBef>
              <a:buNone/>
              <a:defRPr sz="1400">
                <a:solidFill>
                  <a:srgbClr val="000000"/>
                </a:solidFill>
                <a:latin typeface="Calibri"/>
                <a:ea typeface="Calibri"/>
                <a:cs typeface="Calibri"/>
                <a:sym typeface="Calibri"/>
              </a:defRPr>
            </a:lvl7pPr>
            <a:lvl8pPr marL="0" marR="0" lvl="7" indent="0" algn="l" rtl="0">
              <a:spcBef>
                <a:spcPts val="0"/>
              </a:spcBef>
              <a:buNone/>
              <a:defRPr sz="1400">
                <a:solidFill>
                  <a:srgbClr val="000000"/>
                </a:solidFill>
                <a:latin typeface="Calibri"/>
                <a:ea typeface="Calibri"/>
                <a:cs typeface="Calibri"/>
                <a:sym typeface="Calibri"/>
              </a:defRPr>
            </a:lvl8pPr>
            <a:lvl9pPr marL="0" marR="0" lvl="8" indent="0" algn="l" rtl="0">
              <a:spcBef>
                <a:spcPts val="0"/>
              </a:spcBef>
              <a:buNone/>
              <a:defRPr sz="14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1" y="204788"/>
            <a:ext cx="3008400" cy="871500"/>
          </a:xfrm>
          <a:prstGeom prst="rect">
            <a:avLst/>
          </a:prstGeom>
          <a:noFill/>
          <a:ln>
            <a:noFill/>
          </a:ln>
        </p:spPr>
        <p:txBody>
          <a:bodyPr spcFirstLastPara="1" wrap="square" lIns="68575" tIns="68575" rIns="68575" bIns="68575" anchor="b" anchorCtr="0"/>
          <a:lstStyle>
            <a:lvl1pPr marR="0" lvl="0" algn="l" rtl="0">
              <a:spcBef>
                <a:spcPts val="0"/>
              </a:spcBef>
              <a:spcAft>
                <a:spcPts val="0"/>
              </a:spcAft>
              <a:buClr>
                <a:schemeClr val="dk1"/>
              </a:buClr>
              <a:buSzPts val="1500"/>
              <a:buFont typeface="Calibri"/>
              <a:buNone/>
              <a:defRPr sz="15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9"/>
          <p:cNvSpPr txBox="1">
            <a:spLocks noGrp="1"/>
          </p:cNvSpPr>
          <p:nvPr>
            <p:ph type="body" idx="1"/>
          </p:nvPr>
        </p:nvSpPr>
        <p:spPr>
          <a:xfrm>
            <a:off x="3575050" y="204788"/>
            <a:ext cx="5111700" cy="4389900"/>
          </a:xfrm>
          <a:prstGeom prst="rect">
            <a:avLst/>
          </a:prstGeom>
          <a:noFill/>
          <a:ln>
            <a:noFill/>
          </a:ln>
        </p:spPr>
        <p:txBody>
          <a:bodyPr spcFirstLastPara="1" wrap="square" lIns="68575" tIns="68575" rIns="68575" bIns="68575" anchor="t" anchorCtr="0"/>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57201" y="1076326"/>
            <a:ext cx="3008400" cy="3518400"/>
          </a:xfrm>
          <a:prstGeom prst="rect">
            <a:avLst/>
          </a:prstGeom>
          <a:noFill/>
          <a:ln>
            <a:noFill/>
          </a:ln>
        </p:spPr>
        <p:txBody>
          <a:bodyPr spcFirstLastPara="1" wrap="square" lIns="68575" tIns="68575" rIns="68575" bIns="68575" anchor="t" anchorCtr="0"/>
          <a:lstStyle>
            <a:lvl1pPr marL="457200" marR="0" lvl="0" indent="-228600" algn="l" rtl="0">
              <a:spcBef>
                <a:spcPts val="2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3pPr>
            <a:lvl4pPr marL="1828800" marR="0" lvl="3"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4pPr>
            <a:lvl5pPr marL="2286000" marR="0" lvl="4"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5pPr>
            <a:lvl6pPr marL="2743200" marR="0" lvl="5"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792288" y="3600450"/>
            <a:ext cx="5486400" cy="425100"/>
          </a:xfrm>
          <a:prstGeom prst="rect">
            <a:avLst/>
          </a:prstGeom>
          <a:noFill/>
          <a:ln>
            <a:noFill/>
          </a:ln>
        </p:spPr>
        <p:txBody>
          <a:bodyPr spcFirstLastPara="1" wrap="square" lIns="68575" tIns="68575" rIns="68575" bIns="68575" anchor="b" anchorCtr="0"/>
          <a:lstStyle>
            <a:lvl1pPr marR="0" lvl="0" algn="l" rtl="0">
              <a:spcBef>
                <a:spcPts val="0"/>
              </a:spcBef>
              <a:spcAft>
                <a:spcPts val="0"/>
              </a:spcAft>
              <a:buClr>
                <a:schemeClr val="dk1"/>
              </a:buClr>
              <a:buSzPts val="1500"/>
              <a:buFont typeface="Calibri"/>
              <a:buNone/>
              <a:defRPr sz="15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9" name="Google Shape;59;p10"/>
          <p:cNvSpPr>
            <a:spLocks noGrp="1"/>
          </p:cNvSpPr>
          <p:nvPr>
            <p:ph type="pic" idx="2"/>
          </p:nvPr>
        </p:nvSpPr>
        <p:spPr>
          <a:xfrm>
            <a:off x="1792288" y="459581"/>
            <a:ext cx="5486400" cy="3086100"/>
          </a:xfrm>
          <a:prstGeom prst="rect">
            <a:avLst/>
          </a:prstGeom>
          <a:noFill/>
          <a:ln>
            <a:noFill/>
          </a:ln>
        </p:spPr>
        <p:txBody>
          <a:bodyPr spcFirstLastPara="1" wrap="square" lIns="68575" tIns="68575" rIns="68575" bIns="68575" anchor="t" anchorCtr="0"/>
          <a:lstStyle>
            <a:lvl1pPr marR="0" lvl="0"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1792288" y="4025503"/>
            <a:ext cx="5486400" cy="603600"/>
          </a:xfrm>
          <a:prstGeom prst="rect">
            <a:avLst/>
          </a:prstGeom>
          <a:noFill/>
          <a:ln>
            <a:noFill/>
          </a:ln>
        </p:spPr>
        <p:txBody>
          <a:bodyPr spcFirstLastPara="1" wrap="square" lIns="68575" tIns="68575" rIns="68575" bIns="68575" anchor="t" anchorCtr="0"/>
          <a:lstStyle>
            <a:lvl1pPr marL="457200" marR="0" lvl="0" indent="-228600" algn="l" rtl="0">
              <a:spcBef>
                <a:spcPts val="2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3pPr>
            <a:lvl4pPr marL="1828800" marR="0" lvl="3"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4pPr>
            <a:lvl5pPr marL="2286000" marR="0" lvl="4"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5pPr>
            <a:lvl6pPr marL="2743200" marR="0" lvl="5"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5" name="Google Shape;65;p11"/>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68575" rIns="68575" bIns="68575" anchor="t" anchorCtr="0"/>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rot="5400000">
            <a:off x="5463750" y="1371629"/>
            <a:ext cx="4388700" cy="20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2"/>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68575" rIns="68575" bIns="68575" anchor="t" anchorCtr="0"/>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t" anchorCtr="0"/>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200151"/>
            <a:ext cx="8229600" cy="3394500"/>
          </a:xfrm>
          <a:prstGeom prst="rect">
            <a:avLst/>
          </a:prstGeom>
          <a:noFill/>
          <a:ln>
            <a:noFill/>
          </a:ln>
        </p:spPr>
        <p:txBody>
          <a:bodyPr spcFirstLastPara="1" wrap="square" lIns="68575" tIns="68575" rIns="68575" bIns="68575" anchor="t" anchorCtr="0"/>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p:nvPr/>
        </p:nvSpPr>
        <p:spPr>
          <a:xfrm>
            <a:off x="0" y="3793716"/>
            <a:ext cx="1800000" cy="1350000"/>
          </a:xfrm>
          <a:prstGeom prst="rtTriangle">
            <a:avLst/>
          </a:prstGeom>
          <a:solidFill>
            <a:srgbClr val="55C1E9"/>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0" name="Google Shape;10;p1"/>
          <p:cNvSpPr/>
          <p:nvPr/>
        </p:nvSpPr>
        <p:spPr>
          <a:xfrm>
            <a:off x="-2" y="4468717"/>
            <a:ext cx="1800000" cy="675000"/>
          </a:xfrm>
          <a:prstGeom prst="triangle">
            <a:avLst>
              <a:gd name="adj" fmla="val 50000"/>
            </a:avLst>
          </a:prstGeom>
          <a:solidFill>
            <a:srgbClr val="0082CA"/>
          </a:solid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11" name="Google Shape;11;p1" descr="C:\Users\QCRI-SVOGEL\AppData\Local\Microsoft\Windows\INetCache\Content.Word\QCRI new logo-400X400.jpg"/>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896884" y="4531897"/>
            <a:ext cx="2095500" cy="5486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 id="2147483662" r:id="rId11"/>
    <p:sldLayoutId id="2147483663" r:id="rId12"/>
    <p:sldLayoutId id="2147483664" r:id="rId13"/>
    <p:sldLayoutId id="2147483665"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micromappers.qcri.org/project/covid19-tweet-labelling/tutoria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micromappers.qcri.org/project/covid19-tweet-labellin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hyperlink" Target="https://micromappers.qcri.org/project/covid19-arabic-tweet-labell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competitions.codalab.org/competitions/2642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tanbih.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echnologyreview.com/2020/02/12/844851/the-coronavirus-is-the-first-true-social-media-infodemi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emergencies/diseases/novel-coronavirus-2019/events-as-they-happe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p:nvPr/>
        </p:nvSpPr>
        <p:spPr>
          <a:xfrm>
            <a:off x="310662" y="1623189"/>
            <a:ext cx="8579184" cy="1103494"/>
          </a:xfrm>
          <a:prstGeom prst="rect">
            <a:avLst/>
          </a:prstGeom>
          <a:noFill/>
          <a:ln>
            <a:noFill/>
          </a:ln>
        </p:spPr>
        <p:txBody>
          <a:bodyPr spcFirstLastPara="1" wrap="square" lIns="68575" tIns="34275" rIns="68575" bIns="34275" anchor="b" anchorCtr="0">
            <a:noAutofit/>
          </a:bodyPr>
          <a:lstStyle/>
          <a:p>
            <a:pPr lvl="0" algn="ctr">
              <a:buClr>
                <a:schemeClr val="dk1"/>
              </a:buClr>
              <a:buSzPts val="2100"/>
            </a:pPr>
            <a:r>
              <a:rPr lang="en-US" sz="3600" b="1" dirty="0">
                <a:solidFill>
                  <a:schemeClr val="dk1"/>
                </a:solidFill>
                <a:latin typeface="Calibri"/>
                <a:ea typeface="Calibri"/>
                <a:cs typeface="Calibri"/>
                <a:sym typeface="Calibri"/>
              </a:rPr>
              <a:t>Fighting the COVID-19 </a:t>
            </a:r>
            <a:r>
              <a:rPr lang="en-US" sz="3600" b="1" dirty="0" err="1">
                <a:solidFill>
                  <a:schemeClr val="dk1"/>
                </a:solidFill>
                <a:latin typeface="Calibri"/>
                <a:ea typeface="Calibri"/>
                <a:cs typeface="Calibri"/>
                <a:sym typeface="Calibri"/>
              </a:rPr>
              <a:t>Infodemic</a:t>
            </a:r>
            <a:r>
              <a:rPr lang="en-US" sz="3600" b="1" dirty="0">
                <a:solidFill>
                  <a:schemeClr val="dk1"/>
                </a:solidFill>
                <a:latin typeface="Calibri"/>
                <a:ea typeface="Calibri"/>
                <a:cs typeface="Calibri"/>
                <a:sym typeface="Calibri"/>
              </a:rPr>
              <a:t>: </a:t>
            </a:r>
          </a:p>
          <a:p>
            <a:pPr lvl="0" algn="ctr">
              <a:buClr>
                <a:schemeClr val="dk1"/>
              </a:buClr>
              <a:buSzPts val="2100"/>
            </a:pPr>
            <a:r>
              <a:rPr lang="en-US" sz="3600" b="1" i="1" dirty="0">
                <a:solidFill>
                  <a:schemeClr val="dk1"/>
                </a:solidFill>
                <a:latin typeface="Calibri"/>
                <a:ea typeface="Calibri"/>
                <a:cs typeface="Calibri"/>
                <a:sym typeface="Calibri"/>
              </a:rPr>
              <a:t>Modeling the Perspective of Journalists, Fact-Checkers, Social Media Platforms, Policy Makers, and the Society</a:t>
            </a:r>
          </a:p>
        </p:txBody>
      </p:sp>
      <p:sp>
        <p:nvSpPr>
          <p:cNvPr id="189" name="Google Shape;189;p38"/>
          <p:cNvSpPr txBox="1"/>
          <p:nvPr/>
        </p:nvSpPr>
        <p:spPr>
          <a:xfrm>
            <a:off x="879273" y="4008100"/>
            <a:ext cx="8010573" cy="850611"/>
          </a:xfrm>
          <a:prstGeom prst="rect">
            <a:avLst/>
          </a:prstGeom>
          <a:noFill/>
          <a:ln>
            <a:noFill/>
          </a:ln>
        </p:spPr>
        <p:txBody>
          <a:bodyPr spcFirstLastPara="1" wrap="square" lIns="68575" tIns="34275" rIns="68575" bIns="34275" anchor="b" anchorCtr="0">
            <a:noAutofit/>
          </a:bodyPr>
          <a:lstStyle/>
          <a:p>
            <a:pPr algn="ctr" defTabSz="3919538">
              <a:spcAft>
                <a:spcPts val="300"/>
              </a:spcAft>
            </a:pPr>
            <a:r>
              <a:rPr lang="en-US" altLang="zh-TW" sz="1600" i="1" dirty="0" err="1">
                <a:cs typeface="Times New Roman" pitchFamily="18" charset="0"/>
              </a:rPr>
              <a:t>Firoj</a:t>
            </a:r>
            <a:r>
              <a:rPr lang="en-US" altLang="zh-TW" sz="1600" i="1" dirty="0">
                <a:cs typeface="Times New Roman" pitchFamily="18" charset="0"/>
              </a:rPr>
              <a:t> </a:t>
            </a:r>
            <a:r>
              <a:rPr lang="en-US" altLang="zh-TW" sz="1600" i="1" dirty="0" err="1">
                <a:cs typeface="Times New Roman" pitchFamily="18" charset="0"/>
              </a:rPr>
              <a:t>Alam</a:t>
            </a:r>
            <a:r>
              <a:rPr lang="en-US" altLang="zh-TW" sz="1600" i="1" dirty="0">
                <a:cs typeface="Times New Roman" pitchFamily="18" charset="0"/>
              </a:rPr>
              <a:t>, </a:t>
            </a:r>
            <a:r>
              <a:rPr lang="en-US" altLang="zh-TW" sz="1600" i="1" dirty="0" err="1">
                <a:cs typeface="Times New Roman" pitchFamily="18" charset="0"/>
              </a:rPr>
              <a:t>Shaden</a:t>
            </a:r>
            <a:r>
              <a:rPr lang="en-US" altLang="zh-TW" sz="1600" i="1" dirty="0">
                <a:cs typeface="Times New Roman" pitchFamily="18" charset="0"/>
              </a:rPr>
              <a:t> </a:t>
            </a:r>
            <a:r>
              <a:rPr lang="en-US" altLang="zh-TW" sz="1600" i="1" dirty="0" err="1">
                <a:cs typeface="Times New Roman" pitchFamily="18" charset="0"/>
              </a:rPr>
              <a:t>Shaar</a:t>
            </a:r>
            <a:r>
              <a:rPr lang="en-US" altLang="zh-TW" sz="1600" i="1" dirty="0">
                <a:cs typeface="Times New Roman" pitchFamily="18" charset="0"/>
              </a:rPr>
              <a:t>, Alex </a:t>
            </a:r>
            <a:r>
              <a:rPr lang="en-US" altLang="zh-TW" sz="1600" i="1" dirty="0" err="1">
                <a:cs typeface="Times New Roman" pitchFamily="18" charset="0"/>
              </a:rPr>
              <a:t>Nikolov</a:t>
            </a:r>
            <a:r>
              <a:rPr lang="en-US" altLang="zh-TW" sz="1600" i="1" dirty="0">
                <a:cs typeface="Times New Roman" pitchFamily="18" charset="0"/>
              </a:rPr>
              <a:t>, </a:t>
            </a:r>
            <a:r>
              <a:rPr lang="en-US" altLang="zh-TW" sz="1600" i="1" dirty="0" err="1">
                <a:cs typeface="Times New Roman" pitchFamily="18" charset="0"/>
              </a:rPr>
              <a:t>Hamdy</a:t>
            </a:r>
            <a:r>
              <a:rPr lang="en-US" altLang="zh-TW" sz="1600" i="1" dirty="0">
                <a:cs typeface="Times New Roman" pitchFamily="18" charset="0"/>
              </a:rPr>
              <a:t> Mubarak, Fahim Dalvi, </a:t>
            </a:r>
          </a:p>
          <a:p>
            <a:pPr algn="ctr" defTabSz="3919538">
              <a:spcAft>
                <a:spcPts val="300"/>
              </a:spcAft>
            </a:pPr>
            <a:r>
              <a:rPr lang="en-US" altLang="zh-TW" sz="1600" i="1" dirty="0">
                <a:cs typeface="Times New Roman" pitchFamily="18" charset="0"/>
              </a:rPr>
              <a:t>Nadir </a:t>
            </a:r>
            <a:r>
              <a:rPr lang="en-US" altLang="zh-TW" sz="1600" i="1" dirty="0" err="1">
                <a:cs typeface="Times New Roman" pitchFamily="18" charset="0"/>
              </a:rPr>
              <a:t>Durrani</a:t>
            </a:r>
            <a:r>
              <a:rPr lang="en-US" altLang="zh-TW" sz="1600" i="1" dirty="0">
                <a:cs typeface="Times New Roman" pitchFamily="18" charset="0"/>
              </a:rPr>
              <a:t>, Hassan Sajjad, Giovanni Da San Martino, Ahmed </a:t>
            </a:r>
            <a:r>
              <a:rPr lang="en-US" altLang="zh-TW" sz="1600" i="1" dirty="0" err="1">
                <a:cs typeface="Times New Roman" pitchFamily="18" charset="0"/>
              </a:rPr>
              <a:t>Abdelali</a:t>
            </a:r>
            <a:r>
              <a:rPr lang="en-US" altLang="zh-TW" sz="1600" i="1" dirty="0">
                <a:cs typeface="Times New Roman" pitchFamily="18" charset="0"/>
              </a:rPr>
              <a:t>, </a:t>
            </a:r>
          </a:p>
          <a:p>
            <a:pPr algn="ctr" defTabSz="3919538">
              <a:spcAft>
                <a:spcPts val="300"/>
              </a:spcAft>
            </a:pPr>
            <a:r>
              <a:rPr lang="en-US" altLang="zh-TW" sz="1600" i="1" dirty="0" err="1">
                <a:cs typeface="Times New Roman" pitchFamily="18" charset="0"/>
              </a:rPr>
              <a:t>Abdulaziz</a:t>
            </a:r>
            <a:r>
              <a:rPr lang="en-US" altLang="zh-TW" sz="1600" i="1" dirty="0">
                <a:cs typeface="Times New Roman" pitchFamily="18" charset="0"/>
              </a:rPr>
              <a:t> Al-</a:t>
            </a:r>
            <a:r>
              <a:rPr lang="en-US" altLang="zh-TW" sz="1600" i="1" dirty="0" err="1">
                <a:cs typeface="Times New Roman" pitchFamily="18" charset="0"/>
              </a:rPr>
              <a:t>Homaid</a:t>
            </a:r>
            <a:r>
              <a:rPr lang="en-US" altLang="zh-TW" sz="1600" i="1" dirty="0">
                <a:cs typeface="Times New Roman" pitchFamily="18" charset="0"/>
              </a:rPr>
              <a:t>, Kareem Darwish, </a:t>
            </a:r>
            <a:r>
              <a:rPr lang="en-US" altLang="zh-TW" sz="1600" b="1" i="1" dirty="0">
                <a:cs typeface="Times New Roman" pitchFamily="18" charset="0"/>
              </a:rPr>
              <a:t>Preslav Nakov</a:t>
            </a:r>
          </a:p>
          <a:p>
            <a:pPr algn="ctr" defTabSz="3919538">
              <a:spcAft>
                <a:spcPts val="300"/>
              </a:spcAft>
            </a:pPr>
            <a:endParaRPr lang="en-US" altLang="zh-TW" sz="1600" b="1" i="1" dirty="0">
              <a:cs typeface="Times New Roman" pitchFamily="18" charset="0"/>
            </a:endParaRPr>
          </a:p>
          <a:p>
            <a:pPr algn="ctr" defTabSz="3919538">
              <a:spcAft>
                <a:spcPts val="300"/>
              </a:spcAft>
            </a:pPr>
            <a:r>
              <a:rPr lang="en-US" altLang="zh-TW" sz="1600" b="1" dirty="0">
                <a:cs typeface="Times New Roman" pitchFamily="18" charset="0"/>
              </a:rPr>
              <a:t>Qatar Computing Research Institute, HBKU</a:t>
            </a:r>
          </a:p>
          <a:p>
            <a:pPr algn="ctr" defTabSz="3919538">
              <a:spcAft>
                <a:spcPts val="300"/>
              </a:spcAft>
            </a:pPr>
            <a:r>
              <a:rPr lang="en-US" altLang="zh-TW" sz="1600" i="1" dirty="0">
                <a:cs typeface="Times New Roman" pitchFamily="18" charset="0"/>
              </a:rPr>
              <a:t>CLARIN: Hackathon on COVID-19 Related Disinformation (Virtual Event)</a:t>
            </a:r>
          </a:p>
          <a:p>
            <a:pPr algn="ctr" defTabSz="3919538">
              <a:spcAft>
                <a:spcPts val="300"/>
              </a:spcAft>
            </a:pPr>
            <a:r>
              <a:rPr lang="en-US" altLang="zh-TW" sz="1600" i="1" dirty="0">
                <a:cs typeface="Times New Roman" pitchFamily="18" charset="0"/>
              </a:rPr>
              <a:t>September 21, 2020</a:t>
            </a:r>
          </a:p>
        </p:txBody>
      </p:sp>
    </p:spTree>
    <p:extLst>
      <p:ext uri="{BB962C8B-B14F-4D97-AF65-F5344CB8AC3E}">
        <p14:creationId xmlns:p14="http://schemas.microsoft.com/office/powerpoint/2010/main" val="417212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1836"/>
            <a:ext cx="8229600" cy="857400"/>
          </a:xfrm>
        </p:spPr>
        <p:txBody>
          <a:bodyPr/>
          <a:lstStyle/>
          <a:p>
            <a:r>
              <a:rPr lang="en-US" dirty="0"/>
              <a:t>Summary</a:t>
            </a:r>
          </a:p>
        </p:txBody>
      </p:sp>
      <p:sp>
        <p:nvSpPr>
          <p:cNvPr id="5" name="Text Placeholder 4"/>
          <p:cNvSpPr>
            <a:spLocks noGrp="1"/>
          </p:cNvSpPr>
          <p:nvPr>
            <p:ph type="body" idx="1"/>
          </p:nvPr>
        </p:nvSpPr>
        <p:spPr>
          <a:xfrm>
            <a:off x="1009907" y="874500"/>
            <a:ext cx="7933645" cy="3394500"/>
          </a:xfrm>
        </p:spPr>
        <p:txBody>
          <a:bodyPr/>
          <a:lstStyle/>
          <a:p>
            <a:r>
              <a:rPr lang="en-US" dirty="0">
                <a:latin typeface="LM Roman 12"/>
              </a:rPr>
              <a:t>Holistic COVID-19 annotation schema for tweets</a:t>
            </a:r>
          </a:p>
          <a:p>
            <a:endParaRPr lang="en-US" sz="1200" dirty="0">
              <a:latin typeface="LM Roman 12"/>
            </a:endParaRPr>
          </a:p>
          <a:p>
            <a:r>
              <a:rPr lang="en-US" dirty="0">
                <a:latin typeface="LM Roman 12"/>
              </a:rPr>
              <a:t>Multiple perspectives: </a:t>
            </a:r>
          </a:p>
          <a:p>
            <a:pPr lvl="1"/>
            <a:r>
              <a:rPr lang="en-US" dirty="0">
                <a:latin typeface="LM Roman 12"/>
              </a:rPr>
              <a:t>Journalists</a:t>
            </a:r>
          </a:p>
          <a:p>
            <a:pPr lvl="1"/>
            <a:r>
              <a:rPr lang="en-US" dirty="0">
                <a:latin typeface="LM Roman 12"/>
              </a:rPr>
              <a:t>Fact-Checkers</a:t>
            </a:r>
          </a:p>
          <a:p>
            <a:pPr lvl="1"/>
            <a:r>
              <a:rPr lang="en-US" dirty="0">
                <a:latin typeface="LM Roman 12"/>
              </a:rPr>
              <a:t>Social Media Platforms</a:t>
            </a:r>
          </a:p>
          <a:p>
            <a:pPr lvl="1"/>
            <a:r>
              <a:rPr lang="en-US" dirty="0">
                <a:latin typeface="LM Roman 12"/>
              </a:rPr>
              <a:t>Policy Makers</a:t>
            </a:r>
          </a:p>
          <a:p>
            <a:pPr lvl="1"/>
            <a:r>
              <a:rPr lang="en-US" dirty="0">
                <a:latin typeface="LM Roman 12"/>
              </a:rPr>
              <a:t>Society</a:t>
            </a:r>
          </a:p>
          <a:p>
            <a:endParaRPr lang="en-US" sz="1200" dirty="0">
              <a:latin typeface="LM Roman 12"/>
            </a:endParaRPr>
          </a:p>
          <a:p>
            <a:r>
              <a:rPr lang="en-US" dirty="0" err="1">
                <a:latin typeface="LM Roman 12"/>
              </a:rPr>
              <a:t>CodaLab</a:t>
            </a:r>
            <a:r>
              <a:rPr lang="en-US" dirty="0">
                <a:latin typeface="LM Roman 12"/>
              </a:rPr>
              <a:t> competition</a:t>
            </a:r>
            <a:endParaRPr lang="en-US" dirty="0"/>
          </a:p>
        </p:txBody>
      </p:sp>
    </p:spTree>
    <p:extLst>
      <p:ext uri="{BB962C8B-B14F-4D97-AF65-F5344CB8AC3E}">
        <p14:creationId xmlns:p14="http://schemas.microsoft.com/office/powerpoint/2010/main" val="241761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11</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Jokes</a:t>
            </a:r>
          </a:p>
        </p:txBody>
      </p:sp>
      <p:pic>
        <p:nvPicPr>
          <p:cNvPr id="10" name="Picture 9" descr="Screen Shot 2020-05-13 at 12.45.3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5" y="1039133"/>
            <a:ext cx="8610308" cy="2802643"/>
          </a:xfrm>
          <a:prstGeom prst="rect">
            <a:avLst/>
          </a:prstGeom>
        </p:spPr>
      </p:pic>
    </p:spTree>
    <p:extLst>
      <p:ext uri="{BB962C8B-B14F-4D97-AF65-F5344CB8AC3E}">
        <p14:creationId xmlns:p14="http://schemas.microsoft.com/office/powerpoint/2010/main" val="202136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12</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Rumors</a:t>
            </a:r>
          </a:p>
        </p:txBody>
      </p:sp>
      <p:pic>
        <p:nvPicPr>
          <p:cNvPr id="2" name="Picture 1" descr="tweet_exampl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7270" y="672231"/>
            <a:ext cx="4535431" cy="4397062"/>
          </a:xfrm>
          <a:prstGeom prst="rect">
            <a:avLst/>
          </a:prstGeom>
        </p:spPr>
      </p:pic>
      <p:sp>
        <p:nvSpPr>
          <p:cNvPr id="3" name="Rectangle 2"/>
          <p:cNvSpPr/>
          <p:nvPr/>
        </p:nvSpPr>
        <p:spPr>
          <a:xfrm>
            <a:off x="3410857" y="3184072"/>
            <a:ext cx="3147786" cy="49892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22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13</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Conspiracies</a:t>
            </a:r>
          </a:p>
        </p:txBody>
      </p:sp>
      <p:pic>
        <p:nvPicPr>
          <p:cNvPr id="2" name="Picture 1" descr="Screen Shot 2020-05-13 at 12.30.12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2736" y="578835"/>
            <a:ext cx="4592203" cy="4431441"/>
          </a:xfrm>
          <a:prstGeom prst="rect">
            <a:avLst/>
          </a:prstGeom>
        </p:spPr>
      </p:pic>
      <p:sp>
        <p:nvSpPr>
          <p:cNvPr id="6" name="Rectangle 5"/>
          <p:cNvSpPr/>
          <p:nvPr/>
        </p:nvSpPr>
        <p:spPr>
          <a:xfrm>
            <a:off x="4689928" y="1124859"/>
            <a:ext cx="1288144" cy="24492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21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14</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47390"/>
            <a:ext cx="8229600" cy="469016"/>
          </a:xfrm>
        </p:spPr>
        <p:txBody>
          <a:bodyPr/>
          <a:lstStyle/>
          <a:p>
            <a:r>
              <a:rPr lang="en-US" dirty="0"/>
              <a:t>Fake Cure</a:t>
            </a:r>
          </a:p>
        </p:txBody>
      </p:sp>
      <p:pic>
        <p:nvPicPr>
          <p:cNvPr id="6" name="Picture 5" descr="tweet_example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2475" y="993382"/>
            <a:ext cx="5930900" cy="3302000"/>
          </a:xfrm>
          <a:prstGeom prst="rect">
            <a:avLst/>
          </a:prstGeom>
        </p:spPr>
      </p:pic>
      <p:sp>
        <p:nvSpPr>
          <p:cNvPr id="7" name="Rectangle 6"/>
          <p:cNvSpPr/>
          <p:nvPr/>
        </p:nvSpPr>
        <p:spPr>
          <a:xfrm>
            <a:off x="3955145" y="2911926"/>
            <a:ext cx="1995714"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48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15</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253974"/>
            <a:ext cx="8229600" cy="469016"/>
          </a:xfrm>
        </p:spPr>
        <p:txBody>
          <a:bodyPr/>
          <a:lstStyle/>
          <a:p>
            <a:r>
              <a:rPr lang="en-US" dirty="0"/>
              <a:t>Xenophobia, Racism, Prejudices</a:t>
            </a:r>
          </a:p>
        </p:txBody>
      </p:sp>
      <p:pic>
        <p:nvPicPr>
          <p:cNvPr id="2" name="Picture 1" descr="Screen Shot 2020-05-13 at 12.32.1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212435"/>
            <a:ext cx="8355156" cy="2508914"/>
          </a:xfrm>
          <a:prstGeom prst="rect">
            <a:avLst/>
          </a:prstGeom>
        </p:spPr>
      </p:pic>
      <p:sp>
        <p:nvSpPr>
          <p:cNvPr id="6" name="Rectangle 5"/>
          <p:cNvSpPr/>
          <p:nvPr/>
        </p:nvSpPr>
        <p:spPr>
          <a:xfrm>
            <a:off x="1841502" y="2249711"/>
            <a:ext cx="3084284"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8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16</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Spreading Panic</a:t>
            </a:r>
          </a:p>
        </p:txBody>
      </p:sp>
      <p:pic>
        <p:nvPicPr>
          <p:cNvPr id="3" name="Picture 2" descr="Screen Shot 2020-05-13 at 12.49.57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364" y="627996"/>
            <a:ext cx="4185361" cy="4484316"/>
          </a:xfrm>
          <a:prstGeom prst="rect">
            <a:avLst/>
          </a:prstGeom>
        </p:spPr>
      </p:pic>
      <p:sp>
        <p:nvSpPr>
          <p:cNvPr id="6" name="Rectangle 5"/>
          <p:cNvSpPr/>
          <p:nvPr/>
        </p:nvSpPr>
        <p:spPr>
          <a:xfrm>
            <a:off x="3120574" y="1052281"/>
            <a:ext cx="2177140" cy="25400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08928" y="1578425"/>
            <a:ext cx="1569358" cy="2540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7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17</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253974"/>
            <a:ext cx="8229600" cy="469016"/>
          </a:xfrm>
        </p:spPr>
        <p:txBody>
          <a:bodyPr/>
          <a:lstStyle/>
          <a:p>
            <a:r>
              <a:rPr lang="en-US" dirty="0"/>
              <a:t>Blaming/Accusing the Authorities</a:t>
            </a:r>
          </a:p>
        </p:txBody>
      </p:sp>
      <p:pic>
        <p:nvPicPr>
          <p:cNvPr id="3" name="Picture 2" descr="Screen Shot 2020-05-13 at 12.51.0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86" y="941438"/>
            <a:ext cx="8816313" cy="3080935"/>
          </a:xfrm>
          <a:prstGeom prst="rect">
            <a:avLst/>
          </a:prstGeom>
        </p:spPr>
      </p:pic>
      <p:sp>
        <p:nvSpPr>
          <p:cNvPr id="6" name="Rectangle 5"/>
          <p:cNvSpPr/>
          <p:nvPr/>
        </p:nvSpPr>
        <p:spPr>
          <a:xfrm>
            <a:off x="5327150" y="2012770"/>
            <a:ext cx="3378190"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7686" y="2772880"/>
            <a:ext cx="3769790"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8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18</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Advice/Recommendation</a:t>
            </a:r>
          </a:p>
        </p:txBody>
      </p:sp>
      <p:pic>
        <p:nvPicPr>
          <p:cNvPr id="3" name="Picture 2" descr="Screen Shot 2020-05-13 at 1.03.3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2126" y="648350"/>
            <a:ext cx="4137722" cy="4353046"/>
          </a:xfrm>
          <a:prstGeom prst="rect">
            <a:avLst/>
          </a:prstGeom>
        </p:spPr>
      </p:pic>
      <p:sp>
        <p:nvSpPr>
          <p:cNvPr id="6" name="Rectangle 5"/>
          <p:cNvSpPr/>
          <p:nvPr/>
        </p:nvSpPr>
        <p:spPr>
          <a:xfrm>
            <a:off x="2502127" y="1215568"/>
            <a:ext cx="2478088" cy="24493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4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19</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49688"/>
            <a:ext cx="8229600" cy="469016"/>
          </a:xfrm>
        </p:spPr>
        <p:txBody>
          <a:bodyPr/>
          <a:lstStyle/>
          <a:p>
            <a:r>
              <a:rPr lang="en-US" dirty="0"/>
              <a:t>Discussing Action Taken</a:t>
            </a:r>
          </a:p>
        </p:txBody>
      </p:sp>
      <p:pic>
        <p:nvPicPr>
          <p:cNvPr id="6" name="Picture 5" descr="Screen Shot 2020-05-13 at 12.55.5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657" y="677927"/>
            <a:ext cx="4668124" cy="4287943"/>
          </a:xfrm>
          <a:prstGeom prst="rect">
            <a:avLst/>
          </a:prstGeom>
        </p:spPr>
      </p:pic>
      <p:sp>
        <p:nvSpPr>
          <p:cNvPr id="7" name="Rectangle 6"/>
          <p:cNvSpPr/>
          <p:nvPr/>
        </p:nvSpPr>
        <p:spPr>
          <a:xfrm>
            <a:off x="2173728" y="1986641"/>
            <a:ext cx="1636272" cy="2449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10431" y="1596567"/>
            <a:ext cx="2376712" cy="2358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87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57200" y="2143125"/>
            <a:ext cx="8229600" cy="857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6000" b="1" dirty="0">
                <a:latin typeface="Droid Sans"/>
                <a:ea typeface="Droid Sans"/>
                <a:cs typeface="Droid Sans"/>
                <a:sym typeface="Droid Sans"/>
              </a:rPr>
              <a:t>The </a:t>
            </a:r>
            <a:r>
              <a:rPr lang="en-US" sz="6000" b="1" i="1" dirty="0" err="1">
                <a:latin typeface="Droid Sans"/>
                <a:ea typeface="Droid Sans"/>
                <a:cs typeface="Droid Sans"/>
                <a:sym typeface="Droid Sans"/>
              </a:rPr>
              <a:t>Tanbih</a:t>
            </a:r>
            <a:r>
              <a:rPr lang="en-US" sz="6000" b="1" dirty="0">
                <a:latin typeface="Droid Sans"/>
                <a:ea typeface="Droid Sans"/>
                <a:cs typeface="Droid Sans"/>
                <a:sym typeface="Droid Sans"/>
              </a:rPr>
              <a:t> </a:t>
            </a:r>
            <a:br>
              <a:rPr lang="en-US" sz="6000" b="1" dirty="0">
                <a:latin typeface="Droid Sans"/>
                <a:ea typeface="Droid Sans"/>
                <a:cs typeface="Droid Sans"/>
                <a:sym typeface="Droid Sans"/>
              </a:rPr>
            </a:br>
            <a:r>
              <a:rPr lang="en-US" sz="6000" b="1" dirty="0">
                <a:latin typeface="Droid Sans"/>
                <a:ea typeface="Droid Sans"/>
                <a:cs typeface="Droid Sans"/>
                <a:sym typeface="Droid Sans"/>
              </a:rPr>
              <a:t>Mega-</a:t>
            </a:r>
            <a:r>
              <a:rPr lang="en-GB" sz="6000" b="1" dirty="0">
                <a:latin typeface="Droid Sans"/>
                <a:ea typeface="Droid Sans"/>
                <a:cs typeface="Droid Sans"/>
                <a:sym typeface="Droid Sans"/>
              </a:rPr>
              <a:t>Project</a:t>
            </a:r>
            <a:endParaRPr sz="6000" b="1" i="0" u="none" strike="noStrike" cap="none" dirty="0">
              <a:solidFill>
                <a:schemeClr val="dk1"/>
              </a:solidFill>
              <a:latin typeface="Droid Sans"/>
              <a:ea typeface="Droid Sans"/>
              <a:cs typeface="Droid Sans"/>
              <a:sym typeface="Droid Sans"/>
            </a:endParaRPr>
          </a:p>
        </p:txBody>
      </p:sp>
      <p:sp>
        <p:nvSpPr>
          <p:cNvPr id="3" name="Google Shape;622;p88"/>
          <p:cNvSpPr txBox="1"/>
          <p:nvPr/>
        </p:nvSpPr>
        <p:spPr>
          <a:xfrm>
            <a:off x="7024590" y="4539395"/>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975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20</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Call for Action</a:t>
            </a:r>
          </a:p>
        </p:txBody>
      </p:sp>
      <p:pic>
        <p:nvPicPr>
          <p:cNvPr id="2" name="Picture 1" descr="Screen Shot 2020-05-13 at 12.47.32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973" y="804150"/>
            <a:ext cx="8415766" cy="3353555"/>
          </a:xfrm>
          <a:prstGeom prst="rect">
            <a:avLst/>
          </a:prstGeom>
        </p:spPr>
      </p:pic>
      <p:sp>
        <p:nvSpPr>
          <p:cNvPr id="6" name="Rectangle 5"/>
          <p:cNvSpPr/>
          <p:nvPr/>
        </p:nvSpPr>
        <p:spPr>
          <a:xfrm>
            <a:off x="4163788" y="1796140"/>
            <a:ext cx="4523012"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14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21</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Discussing Possible Cure</a:t>
            </a:r>
          </a:p>
        </p:txBody>
      </p:sp>
      <p:pic>
        <p:nvPicPr>
          <p:cNvPr id="6" name="Picture 5" descr="Screen Shot 2020-05-13 at 1.00.4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568" y="888148"/>
            <a:ext cx="8739741" cy="3054417"/>
          </a:xfrm>
          <a:prstGeom prst="rect">
            <a:avLst/>
          </a:prstGeom>
        </p:spPr>
      </p:pic>
      <p:sp>
        <p:nvSpPr>
          <p:cNvPr id="7" name="Rectangle 6"/>
          <p:cNvSpPr/>
          <p:nvPr/>
        </p:nvSpPr>
        <p:spPr>
          <a:xfrm>
            <a:off x="2812145" y="1932211"/>
            <a:ext cx="3047998"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20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22</a:t>
            </a:fld>
            <a:endParaRPr sz="1200" dirty="0">
              <a:solidFill>
                <a:schemeClr val="dk1"/>
              </a:solidFill>
              <a:latin typeface="Calibri"/>
              <a:ea typeface="Calibri"/>
              <a:cs typeface="Calibri"/>
              <a:sym typeface="Calibri"/>
            </a:endParaRPr>
          </a:p>
        </p:txBody>
      </p:sp>
      <p:sp>
        <p:nvSpPr>
          <p:cNvPr id="5" name="Title 4"/>
          <p:cNvSpPr>
            <a:spLocks noGrp="1"/>
          </p:cNvSpPr>
          <p:nvPr>
            <p:ph type="title"/>
          </p:nvPr>
        </p:nvSpPr>
        <p:spPr>
          <a:xfrm>
            <a:off x="457200" y="19466"/>
            <a:ext cx="8229600" cy="469016"/>
          </a:xfrm>
        </p:spPr>
        <p:txBody>
          <a:bodyPr/>
          <a:lstStyle/>
          <a:p>
            <a:r>
              <a:rPr lang="en-US" dirty="0"/>
              <a:t>Asking a Question</a:t>
            </a:r>
          </a:p>
        </p:txBody>
      </p:sp>
      <p:pic>
        <p:nvPicPr>
          <p:cNvPr id="3" name="Picture 2" descr="Screen Shot 2020-05-13 at 12.58.1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740" y="666112"/>
            <a:ext cx="6547444" cy="3886842"/>
          </a:xfrm>
          <a:prstGeom prst="rect">
            <a:avLst/>
          </a:prstGeom>
        </p:spPr>
      </p:pic>
      <p:sp>
        <p:nvSpPr>
          <p:cNvPr id="6" name="Rectangle 5"/>
          <p:cNvSpPr/>
          <p:nvPr/>
        </p:nvSpPr>
        <p:spPr>
          <a:xfrm>
            <a:off x="2013860" y="1986641"/>
            <a:ext cx="5315854" cy="353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2610"/>
            <a:ext cx="8229600" cy="517600"/>
          </a:xfrm>
        </p:spPr>
        <p:txBody>
          <a:bodyPr/>
          <a:lstStyle/>
          <a:p>
            <a:r>
              <a:rPr lang="en-US" dirty="0"/>
              <a:t>Annotation Questions</a:t>
            </a:r>
          </a:p>
        </p:txBody>
      </p:sp>
      <p:sp>
        <p:nvSpPr>
          <p:cNvPr id="5" name="Text Placeholder 4"/>
          <p:cNvSpPr>
            <a:spLocks noGrp="1"/>
          </p:cNvSpPr>
          <p:nvPr>
            <p:ph type="body" idx="1"/>
          </p:nvPr>
        </p:nvSpPr>
        <p:spPr>
          <a:xfrm>
            <a:off x="745176" y="749765"/>
            <a:ext cx="8229600" cy="3394500"/>
          </a:xfrm>
        </p:spPr>
        <p:txBody>
          <a:bodyPr/>
          <a:lstStyle/>
          <a:p>
            <a:pPr>
              <a:lnSpc>
                <a:spcPct val="130000"/>
              </a:lnSpc>
            </a:pPr>
            <a:r>
              <a:rPr lang="en-US" dirty="0"/>
              <a:t>Q1. verifiable factual claim?</a:t>
            </a:r>
          </a:p>
          <a:p>
            <a:pPr>
              <a:lnSpc>
                <a:spcPct val="130000"/>
              </a:lnSpc>
            </a:pPr>
            <a:r>
              <a:rPr lang="en-US" dirty="0"/>
              <a:t>Q2. false information?</a:t>
            </a:r>
          </a:p>
          <a:p>
            <a:pPr>
              <a:lnSpc>
                <a:spcPct val="130000"/>
              </a:lnSpc>
            </a:pPr>
            <a:r>
              <a:rPr lang="en-US" dirty="0"/>
              <a:t>Q3. of interest to the general public?</a:t>
            </a:r>
          </a:p>
          <a:p>
            <a:pPr>
              <a:lnSpc>
                <a:spcPct val="130000"/>
              </a:lnSpc>
            </a:pPr>
            <a:r>
              <a:rPr lang="en-US" dirty="0"/>
              <a:t>Q4: harmful to society, person, company or product(s)?</a:t>
            </a:r>
          </a:p>
          <a:p>
            <a:pPr>
              <a:lnSpc>
                <a:spcPct val="130000"/>
              </a:lnSpc>
            </a:pPr>
            <a:r>
              <a:rPr lang="en-US" dirty="0"/>
              <a:t>Q5. worth fact-checking?</a:t>
            </a:r>
          </a:p>
          <a:p>
            <a:pPr>
              <a:lnSpc>
                <a:spcPct val="130000"/>
              </a:lnSpc>
            </a:pPr>
            <a:r>
              <a:rPr lang="en-US" dirty="0"/>
              <a:t>Q6. harmful to society and why?</a:t>
            </a:r>
          </a:p>
          <a:p>
            <a:pPr>
              <a:lnSpc>
                <a:spcPct val="130000"/>
              </a:lnSpc>
            </a:pPr>
            <a:r>
              <a:rPr lang="en-US" dirty="0"/>
              <a:t>Q7. should get the attention of policy makers?</a:t>
            </a:r>
          </a:p>
          <a:p>
            <a:pPr marL="76200" indent="0">
              <a:lnSpc>
                <a:spcPct val="130000"/>
              </a:lnSpc>
              <a:buNone/>
            </a:pPr>
            <a:endParaRPr lang="en-US" dirty="0"/>
          </a:p>
        </p:txBody>
      </p:sp>
      <p:sp>
        <p:nvSpPr>
          <p:cNvPr id="6"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446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24</a:t>
            </a:fld>
            <a:endParaRPr sz="1200" dirty="0">
              <a:solidFill>
                <a:schemeClr val="dk1"/>
              </a:solidFill>
              <a:latin typeface="Calibri"/>
              <a:ea typeface="Calibri"/>
              <a:cs typeface="Calibri"/>
              <a:sym typeface="Calibri"/>
            </a:endParaRPr>
          </a:p>
        </p:txBody>
      </p:sp>
      <p:pic>
        <p:nvPicPr>
          <p:cNvPr id="2" name="Picture 1" descr="engl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66" y="0"/>
            <a:ext cx="7198487" cy="5143500"/>
          </a:xfrm>
          <a:prstGeom prst="rect">
            <a:avLst/>
          </a:prstGeom>
        </p:spPr>
      </p:pic>
    </p:spTree>
    <p:extLst>
      <p:ext uri="{BB962C8B-B14F-4D97-AF65-F5344CB8AC3E}">
        <p14:creationId xmlns:p14="http://schemas.microsoft.com/office/powerpoint/2010/main" val="134547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pic>
        <p:nvPicPr>
          <p:cNvPr id="4" name="Picture 3" descr="A screenshot of a social media post&#10;&#10;Description automatically generated">
            <a:extLst>
              <a:ext uri="{FF2B5EF4-FFF2-40B4-BE49-F238E27FC236}">
                <a16:creationId xmlns:a16="http://schemas.microsoft.com/office/drawing/2014/main" id="{16DAE0D6-6EBB-3741-BF7D-CEC1A6068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665"/>
            <a:ext cx="9144000" cy="5008170"/>
          </a:xfrm>
          <a:prstGeom prst="rect">
            <a:avLst/>
          </a:prstGeom>
        </p:spPr>
      </p:pic>
      <p:sp>
        <p:nvSpPr>
          <p:cNvPr id="5" name="Rectangle 4">
            <a:extLst>
              <a:ext uri="{FF2B5EF4-FFF2-40B4-BE49-F238E27FC236}">
                <a16:creationId xmlns:a16="http://schemas.microsoft.com/office/drawing/2014/main" id="{FF2FD275-3AA8-9D4E-BF28-9DCF1EC54A6D}"/>
              </a:ext>
            </a:extLst>
          </p:cNvPr>
          <p:cNvSpPr/>
          <p:nvPr/>
        </p:nvSpPr>
        <p:spPr>
          <a:xfrm>
            <a:off x="3396343" y="4552954"/>
            <a:ext cx="5671081" cy="307777"/>
          </a:xfrm>
          <a:prstGeom prst="rect">
            <a:avLst/>
          </a:prstGeom>
        </p:spPr>
        <p:txBody>
          <a:bodyPr wrap="square">
            <a:spAutoFit/>
          </a:bodyPr>
          <a:lstStyle/>
          <a:p>
            <a:r>
              <a:rPr lang="en-US" dirty="0">
                <a:hlinkClick r:id="rId4"/>
              </a:rPr>
              <a:t>https://micromappers.qcri.org/project/covid19-tweet-labelling/tutorial</a:t>
            </a:r>
            <a:endParaRPr lang="en-QA" dirty="0"/>
          </a:p>
        </p:txBody>
      </p:sp>
    </p:spTree>
    <p:extLst>
      <p:ext uri="{BB962C8B-B14F-4D97-AF65-F5344CB8AC3E}">
        <p14:creationId xmlns:p14="http://schemas.microsoft.com/office/powerpoint/2010/main" val="297419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dirty="0">
              <a:solidFill>
                <a:schemeClr val="dk1"/>
              </a:solidFill>
              <a:latin typeface="Calibri"/>
              <a:ea typeface="Calibri"/>
              <a:cs typeface="Calibri"/>
              <a:sym typeface="Calibri"/>
            </a:endParaRPr>
          </a:p>
        </p:txBody>
      </p:sp>
      <p:pic>
        <p:nvPicPr>
          <p:cNvPr id="2" name="Picture 1" descr="tooltip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661" y="0"/>
            <a:ext cx="7367498" cy="5143500"/>
          </a:xfrm>
          <a:prstGeom prst="rect">
            <a:avLst/>
          </a:prstGeom>
        </p:spPr>
      </p:pic>
    </p:spTree>
    <p:extLst>
      <p:ext uri="{BB962C8B-B14F-4D97-AF65-F5344CB8AC3E}">
        <p14:creationId xmlns:p14="http://schemas.microsoft.com/office/powerpoint/2010/main" val="2560343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27</a:t>
            </a:fld>
            <a:endParaRPr sz="1200" dirty="0">
              <a:solidFill>
                <a:schemeClr val="dk1"/>
              </a:solidFill>
              <a:latin typeface="Calibri"/>
              <a:ea typeface="Calibri"/>
              <a:cs typeface="Calibri"/>
              <a:sym typeface="Calibri"/>
            </a:endParaRPr>
          </a:p>
        </p:txBody>
      </p:sp>
      <p:pic>
        <p:nvPicPr>
          <p:cNvPr id="3" name="Picture 2" descr="arab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702" y="0"/>
            <a:ext cx="7561833" cy="5143500"/>
          </a:xfrm>
          <a:prstGeom prst="rect">
            <a:avLst/>
          </a:prstGeom>
        </p:spPr>
      </p:pic>
    </p:spTree>
    <p:extLst>
      <p:ext uri="{BB962C8B-B14F-4D97-AF65-F5344CB8AC3E}">
        <p14:creationId xmlns:p14="http://schemas.microsoft.com/office/powerpoint/2010/main" val="160772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28</a:t>
            </a:fld>
            <a:endParaRPr sz="1200" dirty="0">
              <a:solidFill>
                <a:schemeClr val="dk1"/>
              </a:solidFill>
              <a:latin typeface="Calibri"/>
              <a:ea typeface="Calibri"/>
              <a:cs typeface="Calibri"/>
              <a:sym typeface="Calibri"/>
            </a:endParaRPr>
          </a:p>
        </p:txBody>
      </p:sp>
      <p:pic>
        <p:nvPicPr>
          <p:cNvPr id="6" name="Picture 5" descr="Pie_EngTweetCountrie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5943" y="754928"/>
            <a:ext cx="6271634" cy="3877960"/>
          </a:xfrm>
          <a:prstGeom prst="rect">
            <a:avLst/>
          </a:prstGeom>
        </p:spPr>
      </p:pic>
      <p:sp>
        <p:nvSpPr>
          <p:cNvPr id="9" name="Title 4"/>
          <p:cNvSpPr>
            <a:spLocks noGrp="1"/>
          </p:cNvSpPr>
          <p:nvPr>
            <p:ph type="title"/>
          </p:nvPr>
        </p:nvSpPr>
        <p:spPr>
          <a:xfrm>
            <a:off x="457200" y="54994"/>
            <a:ext cx="8229600" cy="469016"/>
          </a:xfrm>
        </p:spPr>
        <p:txBody>
          <a:bodyPr/>
          <a:lstStyle/>
          <a:p>
            <a:r>
              <a:rPr lang="en-US" dirty="0"/>
              <a:t>English Tweets (by Source)</a:t>
            </a:r>
          </a:p>
        </p:txBody>
      </p:sp>
    </p:spTree>
    <p:extLst>
      <p:ext uri="{BB962C8B-B14F-4D97-AF65-F5344CB8AC3E}">
        <p14:creationId xmlns:p14="http://schemas.microsoft.com/office/powerpoint/2010/main" val="3708771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29</a:t>
            </a:fld>
            <a:endParaRPr sz="1200" dirty="0">
              <a:solidFill>
                <a:schemeClr val="dk1"/>
              </a:solidFill>
              <a:latin typeface="Calibri"/>
              <a:ea typeface="Calibri"/>
              <a:cs typeface="Calibri"/>
              <a:sym typeface="Calibri"/>
            </a:endParaRPr>
          </a:p>
        </p:txBody>
      </p:sp>
      <p:pic>
        <p:nvPicPr>
          <p:cNvPr id="2" name="Picture 1" descr="data_dist_groupv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730" y="0"/>
            <a:ext cx="6820728" cy="5143500"/>
          </a:xfrm>
          <a:prstGeom prst="rect">
            <a:avLst/>
          </a:prstGeom>
        </p:spPr>
      </p:pic>
    </p:spTree>
    <p:extLst>
      <p:ext uri="{BB962C8B-B14F-4D97-AF65-F5344CB8AC3E}">
        <p14:creationId xmlns:p14="http://schemas.microsoft.com/office/powerpoint/2010/main" val="116367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a:t>
            </a:fld>
            <a:endParaRPr sz="1200" dirty="0">
              <a:solidFill>
                <a:schemeClr val="dk1"/>
              </a:solidFill>
              <a:latin typeface="Calibri"/>
              <a:ea typeface="Calibri"/>
              <a:cs typeface="Calibri"/>
              <a:sym typeface="Calibri"/>
            </a:endParaRPr>
          </a:p>
        </p:txBody>
      </p:sp>
      <p:pic>
        <p:nvPicPr>
          <p:cNvPr id="15" name="Picture 14" descr="tanbih-637e56a19d76a77ce38629c1a0afac9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0400" y="202138"/>
            <a:ext cx="1799634" cy="692431"/>
          </a:xfrm>
          <a:prstGeom prst="rect">
            <a:avLst/>
          </a:prstGeom>
        </p:spPr>
      </p:pic>
      <p:sp>
        <p:nvSpPr>
          <p:cNvPr id="2" name="Rectangle 1"/>
          <p:cNvSpPr/>
          <p:nvPr/>
        </p:nvSpPr>
        <p:spPr>
          <a:xfrm>
            <a:off x="1720741" y="1536957"/>
            <a:ext cx="6114779" cy="1815882"/>
          </a:xfrm>
          <a:prstGeom prst="rect">
            <a:avLst/>
          </a:prstGeom>
          <a:solidFill>
            <a:srgbClr val="CCFFCC"/>
          </a:solidFill>
        </p:spPr>
        <p:txBody>
          <a:bodyPr wrap="square">
            <a:spAutoFit/>
          </a:bodyPr>
          <a:lstStyle/>
          <a:p>
            <a:pPr algn="just"/>
            <a:r>
              <a:rPr lang="en-US" sz="2800" b="1" dirty="0"/>
              <a:t>Mission Statement:</a:t>
            </a:r>
            <a:r>
              <a:rPr lang="en-US" sz="2800" dirty="0"/>
              <a:t> Limit the effect of “fake news”, propaganda and media bias by making users aware of what they are reading.</a:t>
            </a:r>
          </a:p>
        </p:txBody>
      </p:sp>
    </p:spTree>
    <p:extLst>
      <p:ext uri="{BB962C8B-B14F-4D97-AF65-F5344CB8AC3E}">
        <p14:creationId xmlns:p14="http://schemas.microsoft.com/office/powerpoint/2010/main" val="294314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pic>
        <p:nvPicPr>
          <p:cNvPr id="3" name="Picture 2" descr="data_dist_groupv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186" y="0"/>
            <a:ext cx="7358343" cy="4742722"/>
          </a:xfrm>
          <a:prstGeom prst="rect">
            <a:avLst/>
          </a:prstGeom>
        </p:spPr>
      </p:pic>
    </p:spTree>
    <p:extLst>
      <p:ext uri="{BB962C8B-B14F-4D97-AF65-F5344CB8AC3E}">
        <p14:creationId xmlns:p14="http://schemas.microsoft.com/office/powerpoint/2010/main" val="2173487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31</a:t>
            </a:fld>
            <a:endParaRPr sz="1200" dirty="0">
              <a:solidFill>
                <a:schemeClr val="dk1"/>
              </a:solidFill>
              <a:latin typeface="Calibri"/>
              <a:ea typeface="Calibri"/>
              <a:cs typeface="Calibri"/>
              <a:sym typeface="Calibri"/>
            </a:endParaRPr>
          </a:p>
        </p:txBody>
      </p:sp>
      <p:pic>
        <p:nvPicPr>
          <p:cNvPr id="7" name="Picture 6" descr="Pie_AraTweetCountrie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1801" y="787549"/>
            <a:ext cx="6208990" cy="3839225"/>
          </a:xfrm>
          <a:prstGeom prst="rect">
            <a:avLst/>
          </a:prstGeom>
        </p:spPr>
      </p:pic>
      <p:sp>
        <p:nvSpPr>
          <p:cNvPr id="5" name="Title 4"/>
          <p:cNvSpPr>
            <a:spLocks noGrp="1"/>
          </p:cNvSpPr>
          <p:nvPr>
            <p:ph type="title"/>
          </p:nvPr>
        </p:nvSpPr>
        <p:spPr>
          <a:xfrm>
            <a:off x="457200" y="19466"/>
            <a:ext cx="8229600" cy="469016"/>
          </a:xfrm>
        </p:spPr>
        <p:txBody>
          <a:bodyPr/>
          <a:lstStyle/>
          <a:p>
            <a:r>
              <a:rPr lang="en-US" dirty="0"/>
              <a:t>Arabic Tweets (by Source)</a:t>
            </a:r>
          </a:p>
        </p:txBody>
      </p:sp>
    </p:spTree>
    <p:extLst>
      <p:ext uri="{BB962C8B-B14F-4D97-AF65-F5344CB8AC3E}">
        <p14:creationId xmlns:p14="http://schemas.microsoft.com/office/powerpoint/2010/main" val="202219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32</a:t>
            </a:fld>
            <a:endParaRPr sz="1200" dirty="0">
              <a:solidFill>
                <a:schemeClr val="dk1"/>
              </a:solidFill>
              <a:latin typeface="Calibri"/>
              <a:ea typeface="Calibri"/>
              <a:cs typeface="Calibri"/>
              <a:sym typeface="Calibri"/>
            </a:endParaRPr>
          </a:p>
        </p:txBody>
      </p:sp>
      <p:pic>
        <p:nvPicPr>
          <p:cNvPr id="4" name="Picture 3" descr="A screenshot of a cell phone&#10;&#10;Description automatically generated">
            <a:extLst>
              <a:ext uri="{FF2B5EF4-FFF2-40B4-BE49-F238E27FC236}">
                <a16:creationId xmlns:a16="http://schemas.microsoft.com/office/drawing/2014/main" id="{E6B4B665-5D81-8148-AC74-18E912AE5630}"/>
              </a:ext>
            </a:extLst>
          </p:cNvPr>
          <p:cNvPicPr>
            <a:picLocks noChangeAspect="1"/>
          </p:cNvPicPr>
          <p:nvPr/>
        </p:nvPicPr>
        <p:blipFill>
          <a:blip r:embed="rId3"/>
          <a:stretch>
            <a:fillRect/>
          </a:stretch>
        </p:blipFill>
        <p:spPr>
          <a:xfrm>
            <a:off x="1366347" y="0"/>
            <a:ext cx="6771658" cy="5143500"/>
          </a:xfrm>
          <a:prstGeom prst="rect">
            <a:avLst/>
          </a:prstGeom>
        </p:spPr>
      </p:pic>
    </p:spTree>
    <p:extLst>
      <p:ext uri="{BB962C8B-B14F-4D97-AF65-F5344CB8AC3E}">
        <p14:creationId xmlns:p14="http://schemas.microsoft.com/office/powerpoint/2010/main" val="241222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33</a:t>
            </a:fld>
            <a:endParaRPr sz="1200" dirty="0">
              <a:solidFill>
                <a:schemeClr val="dk1"/>
              </a:solidFill>
              <a:latin typeface="Calibri"/>
              <a:ea typeface="Calibri"/>
              <a:cs typeface="Calibri"/>
              <a:sym typeface="Calibri"/>
            </a:endParaRPr>
          </a:p>
        </p:txBody>
      </p:sp>
      <p:pic>
        <p:nvPicPr>
          <p:cNvPr id="4" name="Picture 3" descr="A screenshot of a cell phone&#10;&#10;Description automatically generated">
            <a:extLst>
              <a:ext uri="{FF2B5EF4-FFF2-40B4-BE49-F238E27FC236}">
                <a16:creationId xmlns:a16="http://schemas.microsoft.com/office/drawing/2014/main" id="{CE4C4C60-444F-9748-843B-6ECCAC89D934}"/>
              </a:ext>
            </a:extLst>
          </p:cNvPr>
          <p:cNvPicPr>
            <a:picLocks noChangeAspect="1"/>
          </p:cNvPicPr>
          <p:nvPr/>
        </p:nvPicPr>
        <p:blipFill>
          <a:blip r:embed="rId3"/>
          <a:stretch>
            <a:fillRect/>
          </a:stretch>
        </p:blipFill>
        <p:spPr>
          <a:xfrm>
            <a:off x="547378" y="0"/>
            <a:ext cx="8049244" cy="5143500"/>
          </a:xfrm>
          <a:prstGeom prst="rect">
            <a:avLst/>
          </a:prstGeom>
        </p:spPr>
      </p:pic>
    </p:spTree>
    <p:extLst>
      <p:ext uri="{BB962C8B-B14F-4D97-AF65-F5344CB8AC3E}">
        <p14:creationId xmlns:p14="http://schemas.microsoft.com/office/powerpoint/2010/main" val="132147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34</a:t>
            </a:fld>
            <a:endParaRPr sz="1200" dirty="0">
              <a:solidFill>
                <a:schemeClr val="dk1"/>
              </a:solidFill>
              <a:latin typeface="Calibri"/>
              <a:ea typeface="Calibri"/>
              <a:cs typeface="Calibri"/>
              <a:sym typeface="Calibri"/>
            </a:endParaRPr>
          </a:p>
        </p:txBody>
      </p:sp>
      <p:pic>
        <p:nvPicPr>
          <p:cNvPr id="3" name="Picture 2" descr="Screen Shot 2020-05-13 at 11.51.3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3255" y="0"/>
            <a:ext cx="6369198" cy="4449633"/>
          </a:xfrm>
          <a:prstGeom prst="rect">
            <a:avLst/>
          </a:prstGeom>
        </p:spPr>
      </p:pic>
    </p:spTree>
    <p:extLst>
      <p:ext uri="{BB962C8B-B14F-4D97-AF65-F5344CB8AC3E}">
        <p14:creationId xmlns:p14="http://schemas.microsoft.com/office/powerpoint/2010/main" val="3470685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35</a:t>
            </a:fld>
            <a:endParaRPr sz="1200" dirty="0">
              <a:solidFill>
                <a:schemeClr val="dk1"/>
              </a:solidFill>
              <a:latin typeface="Calibri"/>
              <a:ea typeface="Calibri"/>
              <a:cs typeface="Calibri"/>
              <a:sym typeface="Calibri"/>
            </a:endParaRPr>
          </a:p>
        </p:txBody>
      </p:sp>
      <p:pic>
        <p:nvPicPr>
          <p:cNvPr id="5" name="Picture 4" descr="A screenshot of a social media post&#10;&#10;Description automatically generated">
            <a:extLst>
              <a:ext uri="{FF2B5EF4-FFF2-40B4-BE49-F238E27FC236}">
                <a16:creationId xmlns:a16="http://schemas.microsoft.com/office/drawing/2014/main" id="{D7272D2C-3B2F-BF4D-8301-6BBE8758AD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3984"/>
            <a:ext cx="9144000" cy="4895531"/>
          </a:xfrm>
          <a:prstGeom prst="rect">
            <a:avLst/>
          </a:prstGeom>
        </p:spPr>
      </p:pic>
      <p:sp>
        <p:nvSpPr>
          <p:cNvPr id="8" name="Google Shape;242;p45">
            <a:extLst>
              <a:ext uri="{FF2B5EF4-FFF2-40B4-BE49-F238E27FC236}">
                <a16:creationId xmlns:a16="http://schemas.microsoft.com/office/drawing/2014/main" id="{DE723254-D004-D14C-B420-B6C23C8891BC}"/>
              </a:ext>
            </a:extLst>
          </p:cNvPr>
          <p:cNvSpPr txBox="1"/>
          <p:nvPr/>
        </p:nvSpPr>
        <p:spPr>
          <a:xfrm>
            <a:off x="7010400" y="4704996"/>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968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36</a:t>
            </a:fld>
            <a:endParaRPr sz="1200" dirty="0">
              <a:solidFill>
                <a:schemeClr val="dk1"/>
              </a:solidFill>
              <a:latin typeface="Calibri"/>
              <a:ea typeface="Calibri"/>
              <a:cs typeface="Calibri"/>
              <a:sym typeface="Calibri"/>
            </a:endParaRPr>
          </a:p>
        </p:txBody>
      </p:sp>
      <p:sp>
        <p:nvSpPr>
          <p:cNvPr id="5" name="Text Placeholder 4"/>
          <p:cNvSpPr>
            <a:spLocks noGrp="1"/>
          </p:cNvSpPr>
          <p:nvPr>
            <p:ph type="body" idx="1"/>
          </p:nvPr>
        </p:nvSpPr>
        <p:spPr>
          <a:xfrm>
            <a:off x="369261" y="3108734"/>
            <a:ext cx="8868692" cy="1317369"/>
          </a:xfrm>
        </p:spPr>
        <p:txBody>
          <a:bodyPr/>
          <a:lstStyle/>
          <a:p>
            <a:pPr marL="76200" indent="0">
              <a:buNone/>
            </a:pPr>
            <a:r>
              <a:rPr lang="en-US" sz="2800" b="1" dirty="0">
                <a:solidFill>
                  <a:srgbClr val="FF0000"/>
                </a:solidFill>
              </a:rPr>
              <a:t>Call to Arms: Let Us Annotate More!</a:t>
            </a:r>
          </a:p>
          <a:p>
            <a:pPr lvl="1"/>
            <a:r>
              <a:rPr lang="en-US" sz="1900" dirty="0"/>
              <a:t>English: </a:t>
            </a:r>
            <a:r>
              <a:rPr lang="en-US" sz="1900" dirty="0">
                <a:hlinkClick r:id="rId3"/>
              </a:rPr>
              <a:t>https://micromappers.qcri.org/project/covid19-tweet-labelling/</a:t>
            </a:r>
            <a:endParaRPr lang="en-US" sz="1900" dirty="0"/>
          </a:p>
          <a:p>
            <a:pPr lvl="1"/>
            <a:r>
              <a:rPr lang="en-US" sz="1900" dirty="0"/>
              <a:t>Arabic: </a:t>
            </a:r>
            <a:r>
              <a:rPr lang="en-US" sz="1900" dirty="0">
                <a:hlinkClick r:id="rId4"/>
              </a:rPr>
              <a:t>https://micromappers.qcri.org/project/covid19-arabic-tweet-labelling/</a:t>
            </a:r>
            <a:endParaRPr lang="en-US" sz="1900" dirty="0"/>
          </a:p>
        </p:txBody>
      </p:sp>
      <p:pic>
        <p:nvPicPr>
          <p:cNvPr id="6" name="Picture 5" descr="project_16_thumbnail_158643406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70602" y="80045"/>
            <a:ext cx="4002795" cy="3001325"/>
          </a:xfrm>
          <a:prstGeom prst="rect">
            <a:avLst/>
          </a:prstGeom>
        </p:spPr>
      </p:pic>
    </p:spTree>
    <p:extLst>
      <p:ext uri="{BB962C8B-B14F-4D97-AF65-F5344CB8AC3E}">
        <p14:creationId xmlns:p14="http://schemas.microsoft.com/office/powerpoint/2010/main" val="101780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37</a:t>
            </a:fld>
            <a:endParaRPr sz="1200" dirty="0">
              <a:solidFill>
                <a:schemeClr val="dk1"/>
              </a:solidFill>
              <a:latin typeface="Calibri"/>
              <a:ea typeface="Calibri"/>
              <a:cs typeface="Calibri"/>
              <a:sym typeface="Calibri"/>
            </a:endParaRPr>
          </a:p>
        </p:txBody>
      </p:sp>
      <p:pic>
        <p:nvPicPr>
          <p:cNvPr id="8" name="Picture 7" descr="A screenshot of a cell phone&#10;&#10;Description automatically generated">
            <a:extLst>
              <a:ext uri="{FF2B5EF4-FFF2-40B4-BE49-F238E27FC236}">
                <a16:creationId xmlns:a16="http://schemas.microsoft.com/office/drawing/2014/main" id="{0107BFBF-589F-0140-97BC-296CB14043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5108" y="0"/>
            <a:ext cx="5079005" cy="5143500"/>
          </a:xfrm>
          <a:prstGeom prst="rect">
            <a:avLst/>
          </a:prstGeom>
        </p:spPr>
      </p:pic>
      <p:sp>
        <p:nvSpPr>
          <p:cNvPr id="10" name="Rectangle 9">
            <a:extLst>
              <a:ext uri="{FF2B5EF4-FFF2-40B4-BE49-F238E27FC236}">
                <a16:creationId xmlns:a16="http://schemas.microsoft.com/office/drawing/2014/main" id="{2373B508-F90E-9448-9E39-C209EF9F569D}"/>
              </a:ext>
            </a:extLst>
          </p:cNvPr>
          <p:cNvSpPr/>
          <p:nvPr/>
        </p:nvSpPr>
        <p:spPr>
          <a:xfrm>
            <a:off x="2774730" y="4754498"/>
            <a:ext cx="4044087" cy="276999"/>
          </a:xfrm>
          <a:prstGeom prst="rect">
            <a:avLst/>
          </a:prstGeom>
          <a:solidFill>
            <a:srgbClr val="FFFF00"/>
          </a:solidFill>
        </p:spPr>
        <p:txBody>
          <a:bodyPr wrap="square">
            <a:spAutoFit/>
          </a:bodyPr>
          <a:lstStyle/>
          <a:p>
            <a:pPr algn="ctr"/>
            <a:r>
              <a:rPr lang="en-US" sz="1200" b="1" dirty="0">
                <a:hlinkClick r:id="rId4"/>
              </a:rPr>
              <a:t>https://competitions.codalab.org/competitions/26428</a:t>
            </a:r>
            <a:endParaRPr lang="en-US" sz="1200" b="1" dirty="0"/>
          </a:p>
        </p:txBody>
      </p:sp>
    </p:spTree>
    <p:extLst>
      <p:ext uri="{BB962C8B-B14F-4D97-AF65-F5344CB8AC3E}">
        <p14:creationId xmlns:p14="http://schemas.microsoft.com/office/powerpoint/2010/main" val="365255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CD31-4BD3-C64A-9D85-0C39720A4EE3}"/>
              </a:ext>
            </a:extLst>
          </p:cNvPr>
          <p:cNvSpPr>
            <a:spLocks noGrp="1"/>
          </p:cNvSpPr>
          <p:nvPr>
            <p:ph type="title"/>
          </p:nvPr>
        </p:nvSpPr>
        <p:spPr>
          <a:xfrm>
            <a:off x="1199783" y="2025917"/>
            <a:ext cx="7772400" cy="1021500"/>
          </a:xfrm>
        </p:spPr>
        <p:txBody>
          <a:bodyPr/>
          <a:lstStyle/>
          <a:p>
            <a:r>
              <a:rPr lang="en-QA" sz="6000" dirty="0"/>
              <a:t>Yes, it can be done!</a:t>
            </a:r>
          </a:p>
        </p:txBody>
      </p:sp>
    </p:spTree>
    <p:extLst>
      <p:ext uri="{BB962C8B-B14F-4D97-AF65-F5344CB8AC3E}">
        <p14:creationId xmlns:p14="http://schemas.microsoft.com/office/powerpoint/2010/main" val="244696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2;p70"/>
          <p:cNvSpPr txBox="1"/>
          <p:nvPr/>
        </p:nvSpPr>
        <p:spPr>
          <a:xfrm>
            <a:off x="7056596" y="4550266"/>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39</a:t>
            </a:fld>
            <a:endParaRPr sz="1200" dirty="0">
              <a:solidFill>
                <a:schemeClr val="dk1"/>
              </a:solidFill>
              <a:latin typeface="Calibri"/>
              <a:ea typeface="Calibri"/>
              <a:cs typeface="Calibri"/>
              <a:sym typeface="Calibri"/>
            </a:endParaRPr>
          </a:p>
        </p:txBody>
      </p:sp>
      <p:pic>
        <p:nvPicPr>
          <p:cNvPr id="3" name="Picture 2" descr="A screenshot of a cell phone&#10;&#10;Description automatically generated">
            <a:extLst>
              <a:ext uri="{FF2B5EF4-FFF2-40B4-BE49-F238E27FC236}">
                <a16:creationId xmlns:a16="http://schemas.microsoft.com/office/drawing/2014/main" id="{B271EC58-973D-194B-9F6A-742D13BB5126}"/>
              </a:ext>
            </a:extLst>
          </p:cNvPr>
          <p:cNvPicPr>
            <a:picLocks noChangeAspect="1"/>
          </p:cNvPicPr>
          <p:nvPr/>
        </p:nvPicPr>
        <p:blipFill>
          <a:blip r:embed="rId3"/>
          <a:stretch>
            <a:fillRect/>
          </a:stretch>
        </p:blipFill>
        <p:spPr>
          <a:xfrm>
            <a:off x="635125" y="52601"/>
            <a:ext cx="8270140" cy="4214591"/>
          </a:xfrm>
          <a:prstGeom prst="rect">
            <a:avLst/>
          </a:prstGeom>
        </p:spPr>
      </p:pic>
    </p:spTree>
    <p:extLst>
      <p:ext uri="{BB962C8B-B14F-4D97-AF65-F5344CB8AC3E}">
        <p14:creationId xmlns:p14="http://schemas.microsoft.com/office/powerpoint/2010/main" val="235476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2" name="Google Shape;242;p45"/>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dirty="0">
              <a:solidFill>
                <a:schemeClr val="dk1"/>
              </a:solidFill>
              <a:latin typeface="Calibri"/>
              <a:ea typeface="Calibri"/>
              <a:cs typeface="Calibri"/>
              <a:sym typeface="Calibri"/>
            </a:endParaRPr>
          </a:p>
        </p:txBody>
      </p:sp>
      <p:sp>
        <p:nvSpPr>
          <p:cNvPr id="11" name="Google Shape;240;p45"/>
          <p:cNvSpPr txBox="1"/>
          <p:nvPr/>
        </p:nvSpPr>
        <p:spPr>
          <a:xfrm>
            <a:off x="747076" y="2591062"/>
            <a:ext cx="7888502" cy="2506885"/>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None/>
            </a:pPr>
            <a:r>
              <a:rPr lang="en-GB" sz="2100" b="1" u="sng" dirty="0">
                <a:solidFill>
                  <a:schemeClr val="dk1"/>
                </a:solidFill>
                <a:latin typeface="Calibri"/>
                <a:ea typeface="Calibri"/>
                <a:cs typeface="Calibri"/>
                <a:sym typeface="Calibri"/>
              </a:rPr>
              <a:t>Highlights:</a:t>
            </a:r>
          </a:p>
          <a:p>
            <a:pPr marL="342900" lvl="0" indent="-342900" algn="l" rtl="0">
              <a:lnSpc>
                <a:spcPct val="90000"/>
              </a:lnSpc>
              <a:spcBef>
                <a:spcPts val="0"/>
              </a:spcBef>
              <a:spcAft>
                <a:spcPts val="600"/>
              </a:spcAft>
              <a:buFont typeface="Arial"/>
              <a:buChar char="•"/>
            </a:pPr>
            <a:r>
              <a:rPr lang="en-GB" sz="2100" b="1" dirty="0">
                <a:solidFill>
                  <a:schemeClr val="dk1"/>
                </a:solidFill>
                <a:latin typeface="Calibri"/>
                <a:ea typeface="Calibri"/>
                <a:cs typeface="Calibri"/>
                <a:sym typeface="Calibri"/>
              </a:rPr>
              <a:t>Disinformation-aware news aggregator </a:t>
            </a:r>
          </a:p>
          <a:p>
            <a:pPr marL="342900" lvl="0" indent="-342900" algn="l" rtl="0">
              <a:lnSpc>
                <a:spcPct val="90000"/>
              </a:lnSpc>
              <a:spcBef>
                <a:spcPts val="0"/>
              </a:spcBef>
              <a:spcAft>
                <a:spcPts val="600"/>
              </a:spcAft>
              <a:buFont typeface="Arial"/>
              <a:buChar char="•"/>
            </a:pPr>
            <a:r>
              <a:rPr lang="en-GB" sz="2100" b="1" dirty="0">
                <a:solidFill>
                  <a:schemeClr val="dk1"/>
                </a:solidFill>
                <a:latin typeface="Calibri"/>
                <a:ea typeface="Calibri"/>
                <a:cs typeface="Calibri"/>
                <a:sym typeface="Calibri"/>
              </a:rPr>
              <a:t>Media profiles: </a:t>
            </a:r>
            <a:r>
              <a:rPr lang="en-GB" sz="2100" dirty="0">
                <a:solidFill>
                  <a:schemeClr val="dk1"/>
                </a:solidFill>
                <a:latin typeface="Calibri"/>
                <a:ea typeface="Calibri"/>
                <a:cs typeface="Calibri"/>
                <a:sym typeface="Calibri"/>
              </a:rPr>
              <a:t>detect the “fake news” before it was even written</a:t>
            </a:r>
          </a:p>
          <a:p>
            <a:pPr marL="342900" lvl="0" indent="-342900" algn="l" rtl="0">
              <a:lnSpc>
                <a:spcPct val="90000"/>
              </a:lnSpc>
              <a:spcBef>
                <a:spcPts val="0"/>
              </a:spcBef>
              <a:spcAft>
                <a:spcPts val="600"/>
              </a:spcAft>
              <a:buFont typeface="Arial"/>
              <a:buChar char="•"/>
            </a:pPr>
            <a:r>
              <a:rPr lang="en-GB" sz="2100" b="1" dirty="0">
                <a:solidFill>
                  <a:schemeClr val="dk1"/>
                </a:solidFill>
                <a:latin typeface="Calibri"/>
                <a:ea typeface="Calibri"/>
                <a:cs typeface="Calibri"/>
                <a:sym typeface="Calibri"/>
              </a:rPr>
              <a:t>Fine-grained propaganda analysis: </a:t>
            </a:r>
            <a:r>
              <a:rPr lang="en-GB" sz="2100" dirty="0">
                <a:solidFill>
                  <a:schemeClr val="dk1"/>
                </a:solidFill>
                <a:latin typeface="Calibri"/>
                <a:ea typeface="Calibri"/>
                <a:cs typeface="Calibri"/>
                <a:sym typeface="Calibri"/>
              </a:rPr>
              <a:t>raising awareness</a:t>
            </a:r>
          </a:p>
          <a:p>
            <a:pPr marL="342900" lvl="0" indent="-342900" algn="l" rtl="0">
              <a:lnSpc>
                <a:spcPct val="90000"/>
              </a:lnSpc>
              <a:spcBef>
                <a:spcPts val="0"/>
              </a:spcBef>
              <a:spcAft>
                <a:spcPts val="600"/>
              </a:spcAft>
              <a:buFont typeface="Arial"/>
              <a:buChar char="•"/>
            </a:pPr>
            <a:r>
              <a:rPr lang="en-GB" sz="2100" b="1" dirty="0">
                <a:solidFill>
                  <a:schemeClr val="dk1"/>
                </a:solidFill>
                <a:latin typeface="Calibri"/>
                <a:ea typeface="Calibri"/>
                <a:cs typeface="Calibri"/>
                <a:sym typeface="Calibri"/>
              </a:rPr>
              <a:t>Fact-checking: </a:t>
            </a:r>
            <a:r>
              <a:rPr lang="en-GB" sz="2100" dirty="0">
                <a:solidFill>
                  <a:schemeClr val="dk1"/>
                </a:solidFill>
                <a:latin typeface="Calibri"/>
                <a:ea typeface="Calibri"/>
                <a:cs typeface="Calibri"/>
                <a:sym typeface="Calibri"/>
              </a:rPr>
              <a:t>check-worthiness, was it checked before (real-time)</a:t>
            </a:r>
          </a:p>
          <a:p>
            <a:pPr marL="342900" indent="-342900">
              <a:lnSpc>
                <a:spcPct val="90000"/>
              </a:lnSpc>
              <a:spcAft>
                <a:spcPts val="600"/>
              </a:spcAft>
              <a:buFont typeface="Arial"/>
              <a:buChar char="•"/>
            </a:pPr>
            <a:r>
              <a:rPr lang="en-GB" sz="2100" b="1" dirty="0">
                <a:solidFill>
                  <a:schemeClr val="dk1"/>
                </a:solidFill>
                <a:latin typeface="Calibri"/>
                <a:ea typeface="Calibri"/>
                <a:cs typeface="Calibri"/>
                <a:sym typeface="Calibri"/>
              </a:rPr>
              <a:t>Focus on MENA: </a:t>
            </a:r>
            <a:r>
              <a:rPr lang="en-GB" sz="2100" dirty="0">
                <a:solidFill>
                  <a:schemeClr val="dk1"/>
                </a:solidFill>
                <a:latin typeface="Calibri"/>
                <a:ea typeface="Calibri"/>
                <a:cs typeface="Calibri"/>
                <a:sym typeface="Calibri"/>
              </a:rPr>
              <a:t>media, events, languages</a:t>
            </a:r>
          </a:p>
          <a:p>
            <a:pPr marL="342900" indent="-342900">
              <a:lnSpc>
                <a:spcPct val="90000"/>
              </a:lnSpc>
              <a:spcAft>
                <a:spcPts val="600"/>
              </a:spcAft>
              <a:buFont typeface="Arial"/>
              <a:buChar char="•"/>
            </a:pPr>
            <a:r>
              <a:rPr lang="en-GB" sz="2100" b="1" dirty="0">
                <a:solidFill>
                  <a:schemeClr val="dk1"/>
                </a:solidFill>
                <a:latin typeface="Calibri"/>
                <a:ea typeface="Calibri"/>
                <a:cs typeface="Calibri"/>
                <a:sym typeface="Calibri"/>
              </a:rPr>
              <a:t>APIs, browser plugin, Twitter bot, etc.</a:t>
            </a:r>
          </a:p>
        </p:txBody>
      </p:sp>
      <p:pic>
        <p:nvPicPr>
          <p:cNvPr id="15" name="Picture 14" descr="tanbih-637e56a19d76a77ce38629c1a0afac9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6677" y="459500"/>
            <a:ext cx="4608092" cy="1773019"/>
          </a:xfrm>
          <a:prstGeom prst="rect">
            <a:avLst/>
          </a:prstGeom>
        </p:spPr>
      </p:pic>
      <p:sp>
        <p:nvSpPr>
          <p:cNvPr id="5" name="Rectangle 4">
            <a:extLst>
              <a:ext uri="{FF2B5EF4-FFF2-40B4-BE49-F238E27FC236}">
                <a16:creationId xmlns:a16="http://schemas.microsoft.com/office/drawing/2014/main" id="{82F342E6-83F8-844A-ACA3-9F26E0351CC9}"/>
              </a:ext>
            </a:extLst>
          </p:cNvPr>
          <p:cNvSpPr/>
          <p:nvPr/>
        </p:nvSpPr>
        <p:spPr>
          <a:xfrm>
            <a:off x="3780923" y="2244662"/>
            <a:ext cx="2018501" cy="307777"/>
          </a:xfrm>
          <a:prstGeom prst="rect">
            <a:avLst/>
          </a:prstGeom>
        </p:spPr>
        <p:txBody>
          <a:bodyPr wrap="none">
            <a:spAutoFit/>
          </a:bodyPr>
          <a:lstStyle/>
          <a:p>
            <a:r>
              <a:rPr lang="en-US" dirty="0">
                <a:hlinkClick r:id="rId4"/>
              </a:rPr>
              <a:t>https://www.tanbih.org/</a:t>
            </a:r>
            <a:endParaRPr lang="en-US" dirty="0"/>
          </a:p>
        </p:txBody>
      </p:sp>
    </p:spTree>
    <p:extLst>
      <p:ext uri="{BB962C8B-B14F-4D97-AF65-F5344CB8AC3E}">
        <p14:creationId xmlns:p14="http://schemas.microsoft.com/office/powerpoint/2010/main" val="398777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2;p70"/>
          <p:cNvSpPr txBox="1"/>
          <p:nvPr/>
        </p:nvSpPr>
        <p:spPr>
          <a:xfrm>
            <a:off x="7056596" y="4550266"/>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40</a:t>
            </a:fld>
            <a:endParaRPr sz="1200" dirty="0">
              <a:solidFill>
                <a:schemeClr val="dk1"/>
              </a:solidFill>
              <a:latin typeface="Calibri"/>
              <a:ea typeface="Calibri"/>
              <a:cs typeface="Calibri"/>
              <a:sym typeface="Calibri"/>
            </a:endParaRPr>
          </a:p>
        </p:txBody>
      </p:sp>
      <p:pic>
        <p:nvPicPr>
          <p:cNvPr id="6" name="Picture 5" descr="A screenshot of a cell phone&#10;&#10;Description automatically generated">
            <a:extLst>
              <a:ext uri="{FF2B5EF4-FFF2-40B4-BE49-F238E27FC236}">
                <a16:creationId xmlns:a16="http://schemas.microsoft.com/office/drawing/2014/main" id="{D332D96C-89E6-DE4B-92FD-F26A7EB506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1249" y="71672"/>
            <a:ext cx="5286792" cy="5071827"/>
          </a:xfrm>
          <a:prstGeom prst="rect">
            <a:avLst/>
          </a:prstGeom>
        </p:spPr>
      </p:pic>
    </p:spTree>
    <p:extLst>
      <p:ext uri="{BB962C8B-B14F-4D97-AF65-F5344CB8AC3E}">
        <p14:creationId xmlns:p14="http://schemas.microsoft.com/office/powerpoint/2010/main" val="60614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472;p70"/>
          <p:cNvSpPr txBox="1"/>
          <p:nvPr/>
        </p:nvSpPr>
        <p:spPr>
          <a:xfrm>
            <a:off x="7010400" y="4536753"/>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41</a:t>
            </a:fld>
            <a:endParaRPr sz="1200" dirty="0">
              <a:solidFill>
                <a:schemeClr val="dk1"/>
              </a:solidFill>
              <a:latin typeface="Calibri"/>
              <a:ea typeface="Calibri"/>
              <a:cs typeface="Calibri"/>
              <a:sym typeface="Calibri"/>
            </a:endParaRPr>
          </a:p>
        </p:txBody>
      </p:sp>
      <p:pic>
        <p:nvPicPr>
          <p:cNvPr id="3" name="Picture 2" descr="A screenshot of a cell phone&#10;&#10;Description automatically generated">
            <a:extLst>
              <a:ext uri="{FF2B5EF4-FFF2-40B4-BE49-F238E27FC236}">
                <a16:creationId xmlns:a16="http://schemas.microsoft.com/office/drawing/2014/main" id="{86D03776-792E-9F44-9E74-23725FD77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161" y="0"/>
            <a:ext cx="7878946" cy="5143500"/>
          </a:xfrm>
          <a:prstGeom prst="rect">
            <a:avLst/>
          </a:prstGeom>
        </p:spPr>
      </p:pic>
    </p:spTree>
    <p:extLst>
      <p:ext uri="{BB962C8B-B14F-4D97-AF65-F5344CB8AC3E}">
        <p14:creationId xmlns:p14="http://schemas.microsoft.com/office/powerpoint/2010/main" val="253323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542" y="3459094"/>
            <a:ext cx="3857376" cy="369332"/>
          </a:xfrm>
          <a:prstGeom prst="rect">
            <a:avLst/>
          </a:prstGeom>
          <a:solidFill>
            <a:srgbClr val="FFFF00"/>
          </a:solidFill>
        </p:spPr>
        <p:txBody>
          <a:bodyPr wrap="square">
            <a:spAutoFit/>
          </a:bodyPr>
          <a:lstStyle/>
          <a:p>
            <a:r>
              <a:rPr lang="en-US" sz="1800" b="1" dirty="0">
                <a:solidFill>
                  <a:srgbClr val="3366FF"/>
                </a:solidFill>
              </a:rPr>
              <a:t>Try </a:t>
            </a:r>
            <a:r>
              <a:rPr lang="en-US" sz="1800" b="1" dirty="0" err="1">
                <a:solidFill>
                  <a:srgbClr val="3366FF"/>
                </a:solidFill>
              </a:rPr>
              <a:t>Tanbih</a:t>
            </a:r>
            <a:r>
              <a:rPr lang="en-US" sz="1800" b="1" dirty="0">
                <a:solidFill>
                  <a:srgbClr val="3366FF"/>
                </a:solidFill>
              </a:rPr>
              <a:t>: http://</a:t>
            </a:r>
            <a:r>
              <a:rPr lang="en-US" sz="1800" b="1" dirty="0" err="1">
                <a:solidFill>
                  <a:srgbClr val="3366FF"/>
                </a:solidFill>
              </a:rPr>
              <a:t>www.tanbih.org</a:t>
            </a:r>
            <a:endParaRPr lang="en-US" sz="1800" b="1" dirty="0">
              <a:solidFill>
                <a:srgbClr val="3366FF"/>
              </a:solidFill>
            </a:endParaRPr>
          </a:p>
        </p:txBody>
      </p:sp>
      <p:pic>
        <p:nvPicPr>
          <p:cNvPr id="5" name="Picture 4" descr="tanbih-637e56a19d76a77ce38629c1a0afac9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0131" y="1132466"/>
            <a:ext cx="5507548" cy="2119095"/>
          </a:xfrm>
          <a:prstGeom prst="rect">
            <a:avLst/>
          </a:prstGeom>
        </p:spPr>
      </p:pic>
      <p:sp>
        <p:nvSpPr>
          <p:cNvPr id="8" name="Google Shape;565;p80"/>
          <p:cNvSpPr txBox="1"/>
          <p:nvPr/>
        </p:nvSpPr>
        <p:spPr>
          <a:xfrm>
            <a:off x="7010400" y="4552954"/>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229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57200" y="2143125"/>
            <a:ext cx="8229600" cy="857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6000" b="1" dirty="0">
                <a:latin typeface="Droid Sans"/>
                <a:ea typeface="Droid Sans"/>
                <a:cs typeface="Droid Sans"/>
                <a:sym typeface="Droid Sans"/>
              </a:rPr>
              <a:t>The COVID-19 </a:t>
            </a:r>
            <a:r>
              <a:rPr lang="en-US" sz="6000" b="1" dirty="0" err="1">
                <a:latin typeface="Droid Sans"/>
                <a:ea typeface="Droid Sans"/>
                <a:cs typeface="Droid Sans"/>
                <a:sym typeface="Droid Sans"/>
              </a:rPr>
              <a:t>Infodemic</a:t>
            </a:r>
            <a:endParaRPr sz="6000" b="1" u="none" strike="noStrike" cap="none" dirty="0">
              <a:solidFill>
                <a:schemeClr val="dk1"/>
              </a:solidFill>
              <a:latin typeface="Droid Sans"/>
              <a:ea typeface="Droid Sans"/>
              <a:cs typeface="Droid Sans"/>
              <a:sym typeface="Droid Sans"/>
            </a:endParaRPr>
          </a:p>
        </p:txBody>
      </p:sp>
      <p:sp>
        <p:nvSpPr>
          <p:cNvPr id="3" name="Google Shape;622;p88"/>
          <p:cNvSpPr txBox="1"/>
          <p:nvPr/>
        </p:nvSpPr>
        <p:spPr>
          <a:xfrm>
            <a:off x="7024590" y="4539395"/>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09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41"/>
          <p:cNvSpPr txBox="1">
            <a:spLocks noGrp="1"/>
          </p:cNvSpPr>
          <p:nvPr>
            <p:ph type="sldNum" idx="4294967295"/>
          </p:nvPr>
        </p:nvSpPr>
        <p:spPr>
          <a:xfrm>
            <a:off x="228600" y="4721539"/>
            <a:ext cx="3657600" cy="273900"/>
          </a:xfrm>
          <a:prstGeom prst="rect">
            <a:avLst/>
          </a:prstGeom>
          <a:noFill/>
          <a:ln>
            <a:noFill/>
          </a:ln>
        </p:spPr>
        <p:txBody>
          <a:bodyPr spcFirstLastPara="1" wrap="square" lIns="91425" tIns="45700" rIns="91425" bIns="45700" anchor="t" anchorCtr="0">
            <a:noAutofit/>
          </a:bodyPr>
          <a:lstStyle/>
          <a:p>
            <a:r>
              <a:rPr lang="en-GB" sz="1100">
                <a:solidFill>
                  <a:srgbClr val="FFFFFF"/>
                </a:solidFill>
                <a:latin typeface="Calibri"/>
                <a:ea typeface="Calibri"/>
                <a:cs typeface="Calibri"/>
                <a:sym typeface="Calibri"/>
              </a:rPr>
              <a:t>QCRI/MIT-CSAIL Annual Meeting – March 2018</a:t>
            </a:r>
            <a:endParaRPr/>
          </a:p>
          <a:p>
            <a:fld id="{00000000-1234-1234-1234-123412341234}" type="slidenum">
              <a:rPr lang="en-GB" sz="1100">
                <a:solidFill>
                  <a:srgbClr val="FFFFFF"/>
                </a:solidFill>
                <a:latin typeface="Calibri"/>
                <a:ea typeface="Calibri"/>
                <a:cs typeface="Calibri"/>
                <a:sym typeface="Calibri"/>
              </a:rPr>
              <a:pPr/>
              <a:t>7</a:t>
            </a:fld>
            <a:endParaRPr sz="1100">
              <a:solidFill>
                <a:srgbClr val="FFFFFF"/>
              </a:solidFill>
              <a:latin typeface="Calibri"/>
              <a:ea typeface="Calibri"/>
              <a:cs typeface="Calibri"/>
              <a:sym typeface="Calibri"/>
            </a:endParaRPr>
          </a:p>
        </p:txBody>
      </p:sp>
      <p:sp>
        <p:nvSpPr>
          <p:cNvPr id="212" name="Google Shape;212;p41"/>
          <p:cNvSpPr txBox="1"/>
          <p:nvPr/>
        </p:nvSpPr>
        <p:spPr>
          <a:xfrm>
            <a:off x="6905825" y="4808129"/>
            <a:ext cx="2133600" cy="273900"/>
          </a:xfrm>
          <a:prstGeom prst="rect">
            <a:avLst/>
          </a:prstGeom>
          <a:noFill/>
          <a:ln>
            <a:noFill/>
          </a:ln>
        </p:spPr>
        <p:txBody>
          <a:bodyPr spcFirstLastPara="1" wrap="square" lIns="68575" tIns="34275" rIns="68575" bIns="34275" anchor="t" anchorCtr="0">
            <a:noAutofit/>
          </a:bodyPr>
          <a:lstStyle/>
          <a:p>
            <a:pPr algn="r"/>
            <a:fld id="{00000000-1234-1234-1234-123412341234}" type="slidenum">
              <a:rPr lang="en-GB" sz="1200">
                <a:latin typeface="Calibri"/>
                <a:ea typeface="Calibri"/>
                <a:cs typeface="Calibri"/>
                <a:sym typeface="Calibri"/>
              </a:rPr>
              <a:pPr algn="r"/>
              <a:t>7</a:t>
            </a:fld>
            <a:endParaRPr sz="1200">
              <a:latin typeface="Calibri"/>
              <a:ea typeface="Calibri"/>
              <a:cs typeface="Calibri"/>
              <a:sym typeface="Calibri"/>
            </a:endParaRPr>
          </a:p>
        </p:txBody>
      </p:sp>
      <p:sp>
        <p:nvSpPr>
          <p:cNvPr id="2" name="Rectangle 1"/>
          <p:cNvSpPr/>
          <p:nvPr/>
        </p:nvSpPr>
        <p:spPr>
          <a:xfrm>
            <a:off x="6446375" y="3945644"/>
            <a:ext cx="2593050" cy="830997"/>
          </a:xfrm>
          <a:prstGeom prst="rect">
            <a:avLst/>
          </a:prstGeom>
        </p:spPr>
        <p:txBody>
          <a:bodyPr wrap="square">
            <a:spAutoFit/>
          </a:bodyPr>
          <a:lstStyle/>
          <a:p>
            <a:r>
              <a:rPr lang="en-US" sz="1200" dirty="0">
                <a:hlinkClick r:id="rId3"/>
              </a:rPr>
              <a:t>https://www.technologyreview.com/2020/02/12/844851/the-coronavirus-is-the-first-true-social-media-infodemic/</a:t>
            </a:r>
            <a:endParaRPr lang="en-US" sz="1200" dirty="0"/>
          </a:p>
        </p:txBody>
      </p:sp>
      <p:pic>
        <p:nvPicPr>
          <p:cNvPr id="3" name="Picture 2" descr="Screen Shot 2020-04-30 at 6.13.21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148" y="9136"/>
            <a:ext cx="6217775" cy="5143500"/>
          </a:xfrm>
          <a:prstGeom prst="rect">
            <a:avLst/>
          </a:prstGeom>
        </p:spPr>
      </p:pic>
    </p:spTree>
    <p:extLst>
      <p:ext uri="{BB962C8B-B14F-4D97-AF65-F5344CB8AC3E}">
        <p14:creationId xmlns:p14="http://schemas.microsoft.com/office/powerpoint/2010/main" val="150658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41"/>
          <p:cNvSpPr txBox="1">
            <a:spLocks noGrp="1"/>
          </p:cNvSpPr>
          <p:nvPr>
            <p:ph type="sldNum" idx="4294967295"/>
          </p:nvPr>
        </p:nvSpPr>
        <p:spPr>
          <a:xfrm>
            <a:off x="228600" y="4721539"/>
            <a:ext cx="3657600" cy="273900"/>
          </a:xfrm>
          <a:prstGeom prst="rect">
            <a:avLst/>
          </a:prstGeom>
          <a:noFill/>
          <a:ln>
            <a:noFill/>
          </a:ln>
        </p:spPr>
        <p:txBody>
          <a:bodyPr spcFirstLastPara="1" wrap="square" lIns="91425" tIns="45700" rIns="91425" bIns="45700" anchor="t" anchorCtr="0">
            <a:noAutofit/>
          </a:bodyPr>
          <a:lstStyle/>
          <a:p>
            <a:r>
              <a:rPr lang="en-GB" sz="1100">
                <a:solidFill>
                  <a:srgbClr val="FFFFFF"/>
                </a:solidFill>
                <a:latin typeface="Calibri"/>
                <a:ea typeface="Calibri"/>
                <a:cs typeface="Calibri"/>
                <a:sym typeface="Calibri"/>
              </a:rPr>
              <a:t>QCRI/MIT-CSAIL Annual Meeting – March 2018</a:t>
            </a:r>
            <a:endParaRPr/>
          </a:p>
          <a:p>
            <a:fld id="{00000000-1234-1234-1234-123412341234}" type="slidenum">
              <a:rPr lang="en-GB" sz="1100">
                <a:solidFill>
                  <a:srgbClr val="FFFFFF"/>
                </a:solidFill>
                <a:latin typeface="Calibri"/>
                <a:ea typeface="Calibri"/>
                <a:cs typeface="Calibri"/>
                <a:sym typeface="Calibri"/>
              </a:rPr>
              <a:pPr/>
              <a:t>8</a:t>
            </a:fld>
            <a:endParaRPr sz="1100">
              <a:solidFill>
                <a:srgbClr val="FFFFFF"/>
              </a:solidFill>
              <a:latin typeface="Calibri"/>
              <a:ea typeface="Calibri"/>
              <a:cs typeface="Calibri"/>
              <a:sym typeface="Calibri"/>
            </a:endParaRPr>
          </a:p>
        </p:txBody>
      </p:sp>
      <p:sp>
        <p:nvSpPr>
          <p:cNvPr id="212" name="Google Shape;212;p41"/>
          <p:cNvSpPr txBox="1"/>
          <p:nvPr/>
        </p:nvSpPr>
        <p:spPr>
          <a:xfrm>
            <a:off x="6905825" y="4808129"/>
            <a:ext cx="2133600" cy="273900"/>
          </a:xfrm>
          <a:prstGeom prst="rect">
            <a:avLst/>
          </a:prstGeom>
          <a:noFill/>
          <a:ln>
            <a:noFill/>
          </a:ln>
        </p:spPr>
        <p:txBody>
          <a:bodyPr spcFirstLastPara="1" wrap="square" lIns="68575" tIns="34275" rIns="68575" bIns="34275" anchor="t" anchorCtr="0">
            <a:noAutofit/>
          </a:bodyPr>
          <a:lstStyle/>
          <a:p>
            <a:pPr algn="r"/>
            <a:fld id="{00000000-1234-1234-1234-123412341234}" type="slidenum">
              <a:rPr lang="en-GB" sz="1200">
                <a:latin typeface="Calibri"/>
                <a:ea typeface="Calibri"/>
                <a:cs typeface="Calibri"/>
                <a:sym typeface="Calibri"/>
              </a:rPr>
              <a:pPr algn="r"/>
              <a:t>8</a:t>
            </a:fld>
            <a:endParaRPr sz="1200">
              <a:latin typeface="Calibri"/>
              <a:ea typeface="Calibri"/>
              <a:cs typeface="Calibri"/>
              <a:sym typeface="Calibri"/>
            </a:endParaRPr>
          </a:p>
        </p:txBody>
      </p:sp>
      <p:sp>
        <p:nvSpPr>
          <p:cNvPr id="4" name="Rectangle 3"/>
          <p:cNvSpPr/>
          <p:nvPr/>
        </p:nvSpPr>
        <p:spPr>
          <a:xfrm>
            <a:off x="5326957" y="4431819"/>
            <a:ext cx="3475398" cy="430887"/>
          </a:xfrm>
          <a:prstGeom prst="rect">
            <a:avLst/>
          </a:prstGeom>
        </p:spPr>
        <p:txBody>
          <a:bodyPr wrap="square">
            <a:spAutoFit/>
          </a:bodyPr>
          <a:lstStyle/>
          <a:p>
            <a:r>
              <a:rPr lang="en-US" sz="1100" dirty="0">
                <a:hlinkClick r:id="rId3"/>
              </a:rPr>
              <a:t>https://www.who.int/emergencies/diseases/novel-coronavirus-2019/events-as-they-happen</a:t>
            </a:r>
            <a:endParaRPr lang="en-US" sz="1100" dirty="0"/>
          </a:p>
        </p:txBody>
      </p:sp>
      <p:pic>
        <p:nvPicPr>
          <p:cNvPr id="5" name="Picture 4" descr="Screen Shot 2020-04-30 at 6.17.0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11975"/>
            <a:ext cx="2914579" cy="982261"/>
          </a:xfrm>
          <a:prstGeom prst="rect">
            <a:avLst/>
          </a:prstGeom>
        </p:spPr>
      </p:pic>
      <p:pic>
        <p:nvPicPr>
          <p:cNvPr id="6" name="Picture 5" descr="Screen Shot 2020-04-30 at 6.16.47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749" y="1388654"/>
            <a:ext cx="8933320" cy="3012806"/>
          </a:xfrm>
          <a:prstGeom prst="rect">
            <a:avLst/>
          </a:prstGeom>
        </p:spPr>
      </p:pic>
      <p:sp>
        <p:nvSpPr>
          <p:cNvPr id="7" name="Rectangle 6"/>
          <p:cNvSpPr/>
          <p:nvPr/>
        </p:nvSpPr>
        <p:spPr>
          <a:xfrm>
            <a:off x="228600" y="2421008"/>
            <a:ext cx="8573755" cy="42025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28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57200" y="2143125"/>
            <a:ext cx="8229600" cy="857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6000" b="1" dirty="0">
                <a:latin typeface="Droid Sans"/>
                <a:ea typeface="Droid Sans"/>
                <a:cs typeface="Droid Sans"/>
                <a:sym typeface="Droid Sans"/>
              </a:rPr>
              <a:t>The </a:t>
            </a:r>
            <a:r>
              <a:rPr lang="en-US" sz="6000" b="1" dirty="0" err="1">
                <a:latin typeface="Droid Sans"/>
                <a:ea typeface="Droid Sans"/>
                <a:cs typeface="Droid Sans"/>
                <a:sym typeface="Droid Sans"/>
              </a:rPr>
              <a:t>Hackaton</a:t>
            </a:r>
            <a:r>
              <a:rPr lang="en-US" sz="6000" b="1" dirty="0">
                <a:latin typeface="Droid Sans"/>
                <a:ea typeface="Droid Sans"/>
                <a:cs typeface="Droid Sans"/>
                <a:sym typeface="Droid Sans"/>
              </a:rPr>
              <a:t>:</a:t>
            </a:r>
            <a:br>
              <a:rPr lang="en-US" sz="6000" b="1" dirty="0">
                <a:latin typeface="Droid Sans"/>
                <a:ea typeface="Droid Sans"/>
                <a:cs typeface="Droid Sans"/>
                <a:sym typeface="Droid Sans"/>
              </a:rPr>
            </a:br>
            <a:r>
              <a:rPr lang="en-US" sz="6000" b="1" dirty="0">
                <a:latin typeface="Droid Sans"/>
                <a:ea typeface="Droid Sans"/>
                <a:cs typeface="Droid Sans"/>
                <a:sym typeface="Droid Sans"/>
              </a:rPr>
              <a:t>Data and Task</a:t>
            </a:r>
            <a:endParaRPr sz="6000" b="1" u="none" strike="noStrike" cap="none" dirty="0">
              <a:solidFill>
                <a:schemeClr val="dk1"/>
              </a:solidFill>
              <a:latin typeface="Droid Sans"/>
              <a:ea typeface="Droid Sans"/>
              <a:cs typeface="Droid Sans"/>
              <a:sym typeface="Droid Sans"/>
            </a:endParaRPr>
          </a:p>
        </p:txBody>
      </p:sp>
      <p:sp>
        <p:nvSpPr>
          <p:cNvPr id="3" name="Google Shape;622;p88"/>
          <p:cNvSpPr txBox="1"/>
          <p:nvPr/>
        </p:nvSpPr>
        <p:spPr>
          <a:xfrm>
            <a:off x="7024590" y="4539395"/>
            <a:ext cx="2133600" cy="273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9</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380410"/>
      </p:ext>
    </p:extLst>
  </p:cSld>
  <p:clrMapOvr>
    <a:masterClrMapping/>
  </p:clrMapOvr>
</p:sld>
</file>

<file path=ppt/theme/theme1.xml><?xml version="1.0" encoding="utf-8"?>
<a:theme xmlns:a="http://schemas.openxmlformats.org/drawingml/2006/main" name="QBRI Template Oct 201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8933</TotalTime>
  <Words>529</Words>
  <Application>Microsoft Macintosh PowerPoint</Application>
  <PresentationFormat>On-screen Show (16:9)</PresentationFormat>
  <Paragraphs>109</Paragraphs>
  <Slides>41</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Droid Serif</vt:lpstr>
      <vt:lpstr>LM Roman 12</vt:lpstr>
      <vt:lpstr>Calibri</vt:lpstr>
      <vt:lpstr>Roboto Light</vt:lpstr>
      <vt:lpstr>Arial</vt:lpstr>
      <vt:lpstr>Droid Sans</vt:lpstr>
      <vt:lpstr>Courier New</vt:lpstr>
      <vt:lpstr>Roboto</vt:lpstr>
      <vt:lpstr>QBRI Template Oct 2016</vt:lpstr>
      <vt:lpstr>PowerPoint Presentation</vt:lpstr>
      <vt:lpstr>The Tanbih  Mega-Project</vt:lpstr>
      <vt:lpstr>PowerPoint Presentation</vt:lpstr>
      <vt:lpstr>PowerPoint Presentation</vt:lpstr>
      <vt:lpstr>PowerPoint Presentation</vt:lpstr>
      <vt:lpstr>The COVID-19 Infodemic</vt:lpstr>
      <vt:lpstr>PowerPoint Presentation</vt:lpstr>
      <vt:lpstr>PowerPoint Presentation</vt:lpstr>
      <vt:lpstr>The Hackaton: Data and Task</vt:lpstr>
      <vt:lpstr>Summary</vt:lpstr>
      <vt:lpstr>Jokes</vt:lpstr>
      <vt:lpstr>Rumors</vt:lpstr>
      <vt:lpstr>Conspiracies</vt:lpstr>
      <vt:lpstr>Fake Cure</vt:lpstr>
      <vt:lpstr>Xenophobia, Racism, Prejudices</vt:lpstr>
      <vt:lpstr>Spreading Panic</vt:lpstr>
      <vt:lpstr>Blaming/Accusing the Authorities</vt:lpstr>
      <vt:lpstr>Advice/Recommendation</vt:lpstr>
      <vt:lpstr>Discussing Action Taken</vt:lpstr>
      <vt:lpstr>Call for Action</vt:lpstr>
      <vt:lpstr>Discussing Possible Cure</vt:lpstr>
      <vt:lpstr>Asking a Question</vt:lpstr>
      <vt:lpstr>Annotation Questions</vt:lpstr>
      <vt:lpstr>PowerPoint Presentation</vt:lpstr>
      <vt:lpstr>PowerPoint Presentation</vt:lpstr>
      <vt:lpstr>PowerPoint Presentation</vt:lpstr>
      <vt:lpstr>PowerPoint Presentation</vt:lpstr>
      <vt:lpstr>English Tweets (by Source)</vt:lpstr>
      <vt:lpstr>PowerPoint Presentation</vt:lpstr>
      <vt:lpstr>PowerPoint Presentation</vt:lpstr>
      <vt:lpstr>Arabic Tweets (by Source)</vt:lpstr>
      <vt:lpstr>PowerPoint Presentation</vt:lpstr>
      <vt:lpstr>PowerPoint Presentation</vt:lpstr>
      <vt:lpstr>PowerPoint Presentation</vt:lpstr>
      <vt:lpstr>PowerPoint Presentation</vt:lpstr>
      <vt:lpstr>PowerPoint Presentation</vt:lpstr>
      <vt:lpstr>PowerPoint Presentation</vt:lpstr>
      <vt:lpstr>Yes, it can be done!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Araújo Moreira, A.R. (André)</cp:lastModifiedBy>
  <cp:revision>1510</cp:revision>
  <dcterms:modified xsi:type="dcterms:W3CDTF">2020-09-21T12:57:29Z</dcterms:modified>
</cp:coreProperties>
</file>