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4" r:id="rId2"/>
    <p:sldId id="280" r:id="rId3"/>
    <p:sldId id="277" r:id="rId4"/>
    <p:sldId id="276" r:id="rId5"/>
    <p:sldId id="278" r:id="rId6"/>
    <p:sldId id="279" r:id="rId7"/>
    <p:sldId id="275" r:id="rId8"/>
  </p:sldIdLst>
  <p:sldSz cx="9144000" cy="6858000" type="screen4x3"/>
  <p:notesSz cx="9144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an Goosen" initials="" lastIdx="6" clrIdx="0"/>
  <p:cmAuthor id="1" name="Menzo Windhouwer" initials="MW" lastIdx="2" clrIdx="1"/>
  <p:cmAuthor id="2" name="Menzo Windhouwer" initials="MW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59" autoAdjust="0"/>
    <p:restoredTop sz="94645"/>
  </p:normalViewPr>
  <p:slideViewPr>
    <p:cSldViewPr snapToGrid="0">
      <p:cViewPr varScale="1">
        <p:scale>
          <a:sx n="160" d="100"/>
          <a:sy n="160" d="100"/>
        </p:scale>
        <p:origin x="2416" y="168"/>
      </p:cViewPr>
      <p:guideLst>
        <p:guide orient="horz" pos="9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30" d="100"/>
          <a:sy n="130" d="100"/>
        </p:scale>
        <p:origin x="3680" y="1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63DB9-5388-3140-98EF-7896A58E0AAB}" type="datetimeFigureOut">
              <a:rPr lang="nl-NL" smtClean="0"/>
              <a:t>14-12-2021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06646-B658-BC40-B2F0-B10D2208A9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Normaal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Normaal" charset="0"/>
              </a:defRPr>
            </a:lvl1pPr>
          </a:lstStyle>
          <a:p>
            <a:fld id="{BC542158-F522-2A4B-94A2-F3C75A09D259}" type="datetimeFigureOut">
              <a:rPr lang="nl-NL" smtClean="0"/>
              <a:pPr/>
              <a:t>14-12-2021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Normaal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Normaal" charset="0"/>
              </a:defRPr>
            </a:lvl1pPr>
          </a:lstStyle>
          <a:p>
            <a:fld id="{9E66F414-EC3B-3148-8BEA-12BF464AF81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21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4800" b="0" i="0">
                <a:solidFill>
                  <a:schemeClr val="tx2"/>
                </a:solidFill>
                <a:latin typeface="Calibri Normaal" charset="0"/>
                <a:ea typeface="Calibri Normaal" charset="0"/>
                <a:cs typeface="Calibri Norma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3602038"/>
            <a:ext cx="6858000" cy="91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tx2"/>
                </a:solidFill>
                <a:latin typeface="Calibri Normaal" charset="0"/>
                <a:ea typeface="Calibri Normaal" charset="0"/>
                <a:cs typeface="Calibri Norma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2" y="5431822"/>
            <a:ext cx="1202536" cy="1202536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00200" y="4916773"/>
            <a:ext cx="6858000" cy="1543987"/>
          </a:xfrm>
          <a:prstGeom prst="rect">
            <a:avLst/>
          </a:prstGeom>
        </p:spPr>
        <p:txBody>
          <a:bodyPr tIns="0" bIns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GB" sz="1800" b="0" i="0" kern="1200" dirty="0" smtClean="0">
                <a:solidFill>
                  <a:schemeClr val="bg2"/>
                </a:solidFill>
                <a:latin typeface="Calibri Normaal" charset="0"/>
                <a:ea typeface="Calibri Normaal" charset="0"/>
                <a:cs typeface="Calibri Normaal" charset="0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US" sz="1400" b="0" i="0" kern="1200" baseline="0" dirty="0" smtClean="0">
                <a:solidFill>
                  <a:schemeClr val="bg2"/>
                </a:solidFill>
                <a:latin typeface="Calibri Normaal" charset="0"/>
                <a:ea typeface="Calibri Normaal" charset="0"/>
                <a:cs typeface="Calibri Normaal" charset="0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GB" sz="1400" b="0" i="0" kern="1200" dirty="0" smtClean="0">
                <a:solidFill>
                  <a:schemeClr val="bg2"/>
                </a:solidFill>
                <a:latin typeface="Calibri Normaal" charset="0"/>
                <a:ea typeface="Calibri Normaal" charset="0"/>
                <a:cs typeface="Calibri Normaal" charset="0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bg2"/>
                </a:solidFill>
                <a:latin typeface="Calibri Normaal" charset="0"/>
                <a:ea typeface="Calibri Normaal" charset="0"/>
                <a:cs typeface="Calibri Normaal" charset="0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GB" sz="1400" b="0" i="0" kern="1200" dirty="0">
                <a:solidFill>
                  <a:schemeClr val="bg2"/>
                </a:solidFill>
                <a:latin typeface="Calibri Normaal" charset="0"/>
                <a:ea typeface="Calibri Normaal" charset="0"/>
                <a:cs typeface="Calibri Norma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532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999"/>
            <a:ext cx="7886700" cy="5112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CLARIN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833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628651" y="365123"/>
            <a:ext cx="7886700" cy="6127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dirty="0"/>
              <a:t>CLARIN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3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ort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350" y="1475999"/>
            <a:ext cx="3888000" cy="48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CLARIN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8650" y="1475999"/>
            <a:ext cx="3888000" cy="48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6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CLARIN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476000"/>
            <a:ext cx="7886700" cy="49397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04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552000"/>
            <a:ext cx="9144000" cy="3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noProof="0">
              <a:latin typeface="Calibri Normaal" charset="0"/>
            </a:endParaRPr>
          </a:p>
        </p:txBody>
      </p:sp>
      <p:sp>
        <p:nvSpPr>
          <p:cNvPr id="8" name="Tijdelijke aanduiding voor titel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noProof="0"/>
              <a:t>Titelstijl van model bewerken</a:t>
            </a:r>
            <a:endParaRPr lang="en-GB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73187"/>
            <a:ext cx="2057400" cy="269822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1400" b="0" i="0">
                <a:solidFill>
                  <a:schemeClr val="tx1"/>
                </a:solidFill>
                <a:latin typeface="Calibri Normaal" charset="0"/>
                <a:ea typeface="Calibri Normaal" charset="0"/>
                <a:cs typeface="Calibri Normaal" charset="0"/>
              </a:defRPr>
            </a:lvl1pPr>
          </a:lstStyle>
          <a:p>
            <a:fld id="{70B9E0CC-5218-4F02-99A8-E56EA2F349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28650" y="6573187"/>
            <a:ext cx="5486400" cy="269822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400" b="0" i="0">
                <a:solidFill>
                  <a:schemeClr val="tx1"/>
                </a:solidFill>
                <a:latin typeface="Calibri Normaal" charset="0"/>
                <a:ea typeface="Calibri Normaal" charset="0"/>
                <a:cs typeface="Calibri Normaal" charset="0"/>
              </a:defRPr>
            </a:lvl1pPr>
          </a:lstStyle>
          <a:p>
            <a:r>
              <a:rPr lang="nl-NL"/>
              <a:t>CLARIN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noProof="0">
              <a:latin typeface="Calibri Norma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28650" y="1630250"/>
            <a:ext cx="7886700" cy="486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06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4" r:id="rId4"/>
    <p:sldLayoutId id="214748367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Calibri Vet" charset="0"/>
          <a:ea typeface="Calibri Vet" charset="0"/>
          <a:cs typeface="Calibri Ve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Normaal" charset="0"/>
          <a:ea typeface="Calibri Normaal" charset="0"/>
          <a:cs typeface="Calibri Normaal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.AppleSystemUIFont" charset="-120"/>
        <a:buChar char="-"/>
        <a:defRPr sz="2000" b="0" i="0" kern="1200">
          <a:solidFill>
            <a:schemeClr val="tx1"/>
          </a:solidFill>
          <a:latin typeface="Calibri Normaal" charset="0"/>
          <a:ea typeface="Calibri Normaal" charset="0"/>
          <a:cs typeface="Calibri Norma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Normaal" charset="0"/>
          <a:ea typeface="Calibri Normaal" charset="0"/>
          <a:cs typeface="Calibri Norma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 Normaal" charset="0"/>
          <a:ea typeface="Calibri Normaal" charset="0"/>
          <a:cs typeface="Calibri Norma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 Normaal" charset="0"/>
          <a:ea typeface="Calibri Normaal" charset="0"/>
          <a:cs typeface="Calibri Norma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User-edit.svg" TargetMode="External"/><Relationship Id="rId7" Type="http://schemas.openxmlformats.org/officeDocument/2006/relationships/hyperlink" Target="http://www.pngall.com/traffic-light-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ommons.wikimedia.org/wiki/File:User-unknown.sv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talog.clarin.eu/ds/ComponentRegistry#/?itemId=clarin.eu%3Acr1%3Ac_1271859438104&amp;registrySpace=publi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ocabularies.clarin.eu/clava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80010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Vocabularies for CMDI</a:t>
            </a:r>
            <a:endParaRPr lang="en-GB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00200" y="3439664"/>
            <a:ext cx="6858000" cy="1730538"/>
          </a:xfrm>
        </p:spPr>
        <p:txBody>
          <a:bodyPr>
            <a:normAutofit/>
          </a:bodyPr>
          <a:lstStyle/>
          <a:p>
            <a:r>
              <a:rPr lang="en-GB" dirty="0"/>
              <a:t>CLARIN CMDI Taskforce</a:t>
            </a:r>
          </a:p>
          <a:p>
            <a:r>
              <a:rPr lang="en-GB" sz="1600" dirty="0"/>
              <a:t>&amp; friends</a:t>
            </a:r>
          </a:p>
          <a:p>
            <a:endParaRPr lang="en-GB" sz="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 lIns="0" rIns="90000" anchor="b" anchorCtr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The CMDI Sessions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Session #2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14 December 2021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Zoom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73838"/>
            <a:ext cx="5486400" cy="269875"/>
          </a:xfrm>
        </p:spPr>
        <p:txBody>
          <a:bodyPr/>
          <a:lstStyle/>
          <a:p>
            <a:r>
              <a:rPr lang="nl-NL"/>
              <a:t>CLARIN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573838"/>
            <a:ext cx="2057400" cy="269875"/>
          </a:xfrm>
        </p:spPr>
        <p:txBody>
          <a:bodyPr/>
          <a:lstStyle/>
          <a:p>
            <a:fld id="{70B9E0CC-5218-4F02-99A8-E56EA2F34919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767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C257-A702-EE43-94ED-D27D65B0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885D-8F8E-7549-A4AF-87390E86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5999"/>
            <a:ext cx="8244045" cy="511217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Vocabularies for CMDI</a:t>
            </a:r>
          </a:p>
          <a:p>
            <a:pPr lvl="1"/>
            <a:r>
              <a:rPr lang="en-GB" dirty="0"/>
              <a:t>What is the current vocabulary support in CMDI (</a:t>
            </a:r>
            <a:r>
              <a:rPr lang="en-GB" dirty="0" err="1"/>
              <a:t>Menzo</a:t>
            </a:r>
            <a:r>
              <a:rPr lang="en-GB" dirty="0"/>
              <a:t> </a:t>
            </a:r>
            <a:r>
              <a:rPr lang="en-GB" dirty="0" err="1"/>
              <a:t>Windhouwer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The User’s perspective (Jan </a:t>
            </a:r>
            <a:r>
              <a:rPr lang="en-GB" dirty="0" err="1"/>
              <a:t>Odijk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The Modeler’s perspective (Penny </a:t>
            </a:r>
            <a:r>
              <a:rPr lang="en-GB" dirty="0" err="1"/>
              <a:t>Labropoulou</a:t>
            </a:r>
            <a:r>
              <a:rPr lang="en-GB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Vocabulary pitches</a:t>
            </a:r>
          </a:p>
          <a:p>
            <a:pPr lvl="1"/>
            <a:r>
              <a:rPr lang="en-GB" dirty="0"/>
              <a:t>Hanna </a:t>
            </a:r>
            <a:r>
              <a:rPr lang="en-GB" dirty="0" err="1"/>
              <a:t>Hedeland</a:t>
            </a:r>
            <a:endParaRPr lang="en-GB" dirty="0"/>
          </a:p>
          <a:p>
            <a:pPr lvl="1"/>
            <a:r>
              <a:rPr lang="en-GB" dirty="0" err="1"/>
              <a:t>Oddrun</a:t>
            </a:r>
            <a:r>
              <a:rPr lang="en-GB" dirty="0"/>
              <a:t> </a:t>
            </a:r>
            <a:r>
              <a:rPr lang="en-GB" dirty="0" err="1"/>
              <a:t>Ohren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Discussion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84CE3-7DCF-574E-835F-27D75987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CLARIN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FC24C-1DB8-8247-BC9E-3886F2A3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7664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CE93-9D2E-B043-8955-D2D8E88C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CMDI core workflow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5A536-53E4-1B4E-8707-CF53592E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CLARIN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00B99-3A4D-E543-BDF7-E780D75F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3</a:t>
            </a:fld>
            <a:endParaRPr lang="bg-BG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F5C842-149B-C243-854B-D12251CA43CE}"/>
              </a:ext>
            </a:extLst>
          </p:cNvPr>
          <p:cNvSpPr/>
          <p:nvPr/>
        </p:nvSpPr>
        <p:spPr>
          <a:xfrm>
            <a:off x="1368879" y="3411083"/>
            <a:ext cx="1657978" cy="96464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CMDI profile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4CED39-7E55-A442-9575-A3D137286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5370" y="1581350"/>
            <a:ext cx="1287658" cy="2054888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9EF63C-B596-9240-B2DD-84D38421953D}"/>
              </a:ext>
            </a:extLst>
          </p:cNvPr>
          <p:cNvSpPr/>
          <p:nvPr/>
        </p:nvSpPr>
        <p:spPr>
          <a:xfrm>
            <a:off x="3671626" y="3411083"/>
            <a:ext cx="1657978" cy="96464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XML Schema</a:t>
            </a:r>
            <a:r>
              <a:rPr lang="en-NL" baseline="30000" dirty="0"/>
              <a:t>++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06E73E-956B-2843-BF8C-9A3D2F06B042}"/>
              </a:ext>
            </a:extLst>
          </p:cNvPr>
          <p:cNvSpPr/>
          <p:nvPr/>
        </p:nvSpPr>
        <p:spPr>
          <a:xfrm>
            <a:off x="6115050" y="3411083"/>
            <a:ext cx="1657978" cy="96464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CMDI record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64EF12-1C3F-5E4C-9706-21614DBAC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17193" y="1878265"/>
            <a:ext cx="1272479" cy="1461057"/>
          </a:xfrm>
          <a:prstGeom prst="rect">
            <a:avLst/>
          </a:prstGeom>
        </p:spPr>
      </p:pic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E0427857-4A74-D94B-A6F0-5441768738FB}"/>
              </a:ext>
            </a:extLst>
          </p:cNvPr>
          <p:cNvCxnSpPr>
            <a:stCxn id="6" idx="2"/>
            <a:endCxn id="11" idx="2"/>
          </p:cNvCxnSpPr>
          <p:nvPr/>
        </p:nvCxnSpPr>
        <p:spPr>
          <a:xfrm rot="16200000" flipH="1">
            <a:off x="3349241" y="3224351"/>
            <a:ext cx="12700" cy="2302747"/>
          </a:xfrm>
          <a:prstGeom prst="curvedConnector3">
            <a:avLst>
              <a:gd name="adj1" fmla="val 725933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5B9569F0-E8B6-4448-8BE1-E291C7286057}"/>
              </a:ext>
            </a:extLst>
          </p:cNvPr>
          <p:cNvCxnSpPr>
            <a:cxnSpLocks/>
            <a:stCxn id="12" idx="2"/>
            <a:endCxn id="11" idx="2"/>
          </p:cNvCxnSpPr>
          <p:nvPr/>
        </p:nvCxnSpPr>
        <p:spPr>
          <a:xfrm rot="5400000">
            <a:off x="5722327" y="3154013"/>
            <a:ext cx="12700" cy="2443424"/>
          </a:xfrm>
          <a:prstGeom prst="curvedConnector3">
            <a:avLst>
              <a:gd name="adj1" fmla="val 668348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FDB253C-A8DC-784C-A0B8-BD9E27017848}"/>
              </a:ext>
            </a:extLst>
          </p:cNvPr>
          <p:cNvSpPr txBox="1"/>
          <p:nvPr/>
        </p:nvSpPr>
        <p:spPr>
          <a:xfrm>
            <a:off x="2789672" y="5340366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derive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E0AEF8-62E5-8748-A515-A167F7F61733}"/>
              </a:ext>
            </a:extLst>
          </p:cNvPr>
          <p:cNvSpPr txBox="1"/>
          <p:nvPr/>
        </p:nvSpPr>
        <p:spPr>
          <a:xfrm>
            <a:off x="5388639" y="533401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validate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11BCF3D-CC23-314A-816F-2775ED743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06563" y="1794340"/>
            <a:ext cx="793125" cy="13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8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6DA6-8969-F945-BAE8-93981D0E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Vocabularies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F910-04F1-F54F-9357-98620081F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L" dirty="0"/>
              <a:t>Lists of</a:t>
            </a:r>
          </a:p>
          <a:p>
            <a:pPr lvl="1"/>
            <a:r>
              <a:rPr lang="en-GB" dirty="0"/>
              <a:t>T</a:t>
            </a:r>
            <a:r>
              <a:rPr lang="en-NL" dirty="0"/>
              <a:t>erms, e.g., genres</a:t>
            </a:r>
          </a:p>
          <a:p>
            <a:pPr lvl="1"/>
            <a:r>
              <a:rPr lang="en-NL" dirty="0"/>
              <a:t>Entities, e.g., languages, organisations</a:t>
            </a:r>
          </a:p>
          <a:p>
            <a:r>
              <a:rPr lang="en-NL" dirty="0"/>
              <a:t>Modes to use</a:t>
            </a:r>
          </a:p>
          <a:p>
            <a:pPr lvl="1"/>
            <a:r>
              <a:rPr lang="en-NL" dirty="0"/>
              <a:t>Closed</a:t>
            </a:r>
          </a:p>
          <a:p>
            <a:pPr lvl="2"/>
            <a:r>
              <a:rPr lang="en-GB" dirty="0"/>
              <a:t>The given list of values is complete, e.g., main research field </a:t>
            </a:r>
          </a:p>
          <a:p>
            <a:pPr lvl="2"/>
            <a:r>
              <a:rPr lang="en-GB" dirty="0"/>
              <a:t>One or more of the given values have to be selected</a:t>
            </a:r>
          </a:p>
          <a:p>
            <a:pPr lvl="1"/>
            <a:r>
              <a:rPr lang="en-GB" dirty="0"/>
              <a:t>Open</a:t>
            </a:r>
          </a:p>
          <a:p>
            <a:pPr lvl="2"/>
            <a:r>
              <a:rPr lang="en-GB" dirty="0"/>
              <a:t>The given list of values is partial, e.g., organisations</a:t>
            </a:r>
          </a:p>
          <a:p>
            <a:pPr lvl="2"/>
            <a:r>
              <a:rPr lang="en-GB" dirty="0"/>
              <a:t>The given values are preferred, suggestions, examples</a:t>
            </a:r>
          </a:p>
          <a:p>
            <a:r>
              <a:rPr lang="en-GB" b="1" dirty="0"/>
              <a:t>Not</a:t>
            </a:r>
            <a:r>
              <a:rPr lang="en-GB" dirty="0"/>
              <a:t> in scope today!</a:t>
            </a:r>
          </a:p>
          <a:p>
            <a:pPr lvl="1"/>
            <a:r>
              <a:rPr lang="en-GB" dirty="0"/>
              <a:t>LD vocabularies: how RDF classes &amp; properties relate</a:t>
            </a:r>
          </a:p>
          <a:p>
            <a:pPr lvl="1"/>
            <a:r>
              <a:rPr lang="en-GB" dirty="0"/>
              <a:t>Semantics are for CMDI in the realm of </a:t>
            </a:r>
            <a:r>
              <a:rPr lang="en-GB" dirty="0" err="1"/>
              <a:t>ConceptLinks</a:t>
            </a:r>
            <a:r>
              <a:rPr lang="en-GB" dirty="0"/>
              <a:t> &amp; CCR</a:t>
            </a:r>
          </a:p>
          <a:p>
            <a:pPr lvl="2"/>
            <a:r>
              <a:rPr lang="en-GB" dirty="0"/>
              <a:t>Vocabulary items can have </a:t>
            </a:r>
            <a:r>
              <a:rPr lang="en-GB" dirty="0" err="1"/>
              <a:t>ConceptLinks</a:t>
            </a:r>
            <a:r>
              <a:rPr lang="en-GB" dirty="0"/>
              <a:t> to make their semantics explicit 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7526-3CB9-1947-AD93-A6D6860E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CLARIN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E521-C5E3-9F42-A8E7-9E3EA04D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5337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B5347-D5A4-C04A-901D-FAE86BA8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999"/>
            <a:ext cx="8183754" cy="5112177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NL" dirty="0"/>
              <a:t>re CMDI 1.2</a:t>
            </a:r>
          </a:p>
          <a:p>
            <a:pPr lvl="1"/>
            <a:r>
              <a:rPr lang="en-GB" dirty="0"/>
              <a:t>E</a:t>
            </a:r>
            <a:r>
              <a:rPr lang="en-NL" dirty="0"/>
              <a:t>mbedded closed vocabularies, e.g., </a:t>
            </a:r>
            <a:r>
              <a:rPr lang="en-NL" dirty="0">
                <a:hlinkClick r:id="rId2"/>
              </a:rPr>
              <a:t>iso-country</a:t>
            </a:r>
            <a:endParaRPr lang="en-NL" dirty="0"/>
          </a:p>
          <a:p>
            <a:pPr lvl="2"/>
            <a:r>
              <a:rPr lang="en-GB" dirty="0"/>
              <a:t>I</a:t>
            </a:r>
            <a:r>
              <a:rPr lang="en-NL" dirty="0"/>
              <a:t>ncluded in the XML schema, i.e., validated!</a:t>
            </a:r>
          </a:p>
          <a:p>
            <a:r>
              <a:rPr lang="en-NL" dirty="0"/>
              <a:t>CMDI 1.2</a:t>
            </a:r>
          </a:p>
          <a:p>
            <a:pPr lvl="1"/>
            <a:r>
              <a:rPr lang="en-NL" dirty="0"/>
              <a:t>Link to CLAVAS vocabulary</a:t>
            </a:r>
          </a:p>
          <a:p>
            <a:pPr lvl="2"/>
            <a:r>
              <a:rPr lang="en-NL" dirty="0"/>
              <a:t>Closed: embedded + CLAVAS link, e.g., </a:t>
            </a:r>
            <a:r>
              <a:rPr lang="en-NL" dirty="0">
                <a:hlinkClick r:id="rId2"/>
              </a:rPr>
              <a:t>iso-639-3</a:t>
            </a:r>
            <a:r>
              <a:rPr lang="en-NL" dirty="0"/>
              <a:t> </a:t>
            </a:r>
          </a:p>
          <a:p>
            <a:pPr lvl="3"/>
            <a:r>
              <a:rPr lang="en-GB" dirty="0"/>
              <a:t>(selection of) CLAVAS v</a:t>
            </a:r>
            <a:r>
              <a:rPr lang="en-NL" dirty="0"/>
              <a:t>ocabulary is copied to embedded closed vocabulary</a:t>
            </a:r>
          </a:p>
          <a:p>
            <a:pPr lvl="2"/>
            <a:r>
              <a:rPr lang="en-NL" dirty="0"/>
              <a:t>Open: CLAVAS link only</a:t>
            </a:r>
          </a:p>
          <a:p>
            <a:pPr lvl="3"/>
            <a:r>
              <a:rPr lang="en-NL" dirty="0"/>
              <a:t>Link instance to vocabulary item via ConceptLink</a:t>
            </a:r>
          </a:p>
          <a:p>
            <a:pPr marL="914400" lvl="2" indent="0" algn="ctr">
              <a:buNone/>
            </a:pPr>
            <a:r>
              <a:rPr lang="en-GB" sz="1200" dirty="0">
                <a:solidFill>
                  <a:srgbClr val="000000"/>
                </a:solidFill>
                <a:latin typeface="Courier" pitchFamily="2" charset="0"/>
              </a:rPr>
              <a:t>&lt;</a:t>
            </a:r>
            <a:r>
              <a:rPr lang="en-GB" sz="1200" dirty="0" err="1">
                <a:solidFill>
                  <a:srgbClr val="000000"/>
                </a:solidFill>
                <a:latin typeface="Courier" pitchFamily="2" charset="0"/>
              </a:rPr>
              <a:t>cmdp:org</a:t>
            </a:r>
            <a:r>
              <a:rPr lang="en-GB" sz="1200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GB" sz="1200" dirty="0" err="1">
                <a:latin typeface="Courier" pitchFamily="2" charset="0"/>
              </a:rPr>
              <a:t>cmd:ValueConceptLink</a:t>
            </a:r>
            <a:r>
              <a:rPr lang="en-GB" sz="1200" dirty="0">
                <a:latin typeface="Courier" pitchFamily="2" charset="0"/>
              </a:rPr>
              <a:t>=“http://.../</a:t>
            </a:r>
            <a:r>
              <a:rPr lang="en-GB" sz="1200" dirty="0" err="1">
                <a:latin typeface="Courier" pitchFamily="2" charset="0"/>
              </a:rPr>
              <a:t>clavas</a:t>
            </a:r>
            <a:r>
              <a:rPr lang="en-GB" sz="1200" dirty="0">
                <a:latin typeface="Courier" pitchFamily="2" charset="0"/>
              </a:rPr>
              <a:t>/...”&gt;Meta&lt;/</a:t>
            </a:r>
            <a:r>
              <a:rPr lang="en-GB" sz="1200" dirty="0" err="1">
                <a:latin typeface="Courier" pitchFamily="2" charset="0"/>
              </a:rPr>
              <a:t>cmdp:org</a:t>
            </a:r>
            <a:r>
              <a:rPr lang="en-GB" sz="1200" dirty="0">
                <a:latin typeface="Courier" pitchFamily="2" charset="0"/>
              </a:rPr>
              <a:t>&gt;</a:t>
            </a:r>
            <a:endParaRPr lang="en-NL" sz="1200" dirty="0"/>
          </a:p>
          <a:p>
            <a:pPr lvl="2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8703-722D-744E-91A4-3E63156A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Vocabulary support in CMDI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9F186-7367-7145-9C68-F888E7CE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CLARIN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C0720-305A-B349-920A-3C646037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5</a:t>
            </a:fld>
            <a:endParaRPr lang="bg-B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01131-DCF4-D847-A555-BA91085FC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79" y="796933"/>
            <a:ext cx="5380843" cy="5264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827FDA-B5C2-2248-A073-029BBA6B5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701" y="790215"/>
            <a:ext cx="6104599" cy="5277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315C8C-217F-C54B-B1C8-2FA06B4E94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443"/>
          <a:stretch/>
        </p:blipFill>
        <p:spPr>
          <a:xfrm>
            <a:off x="1238300" y="1756151"/>
            <a:ext cx="6667400" cy="33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5019-871E-5A4B-ACB4-F3BEC381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CLAVAS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A56C-E523-E84E-A662-E4E47E351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0238"/>
            <a:ext cx="7992836" cy="51121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https://vocabularies.clarin.eu/clavas/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endParaRPr lang="en-NL" dirty="0"/>
          </a:p>
          <a:p>
            <a:r>
              <a:rPr lang="en-NL" dirty="0"/>
              <a:t>A vocabulary service originally developed in CLARIN-NL</a:t>
            </a:r>
          </a:p>
          <a:p>
            <a:r>
              <a:rPr lang="en-NL" dirty="0"/>
              <a:t>Provides an API to (incrementaly) search for vocabulary items, to be used by, e.g., an editor</a:t>
            </a:r>
          </a:p>
          <a:p>
            <a:r>
              <a:rPr lang="en-NL" dirty="0"/>
              <a:t>Contains just one vocabulary</a:t>
            </a:r>
          </a:p>
          <a:p>
            <a:pPr lvl="1"/>
            <a:r>
              <a:rPr lang="en-NL" dirty="0"/>
              <a:t>ISO 639-3 language codes + labels</a:t>
            </a:r>
          </a:p>
          <a:p>
            <a:pPr lvl="2"/>
            <a:r>
              <a:rPr lang="en-GB" dirty="0"/>
              <a:t>n</a:t>
            </a:r>
            <a:r>
              <a:rPr lang="en-NL" dirty="0"/>
              <a:t>ot the latest, but in sync with components/profiles in use</a:t>
            </a:r>
          </a:p>
          <a:p>
            <a:r>
              <a:rPr lang="en-NL" dirty="0"/>
              <a:t>On the shelf</a:t>
            </a:r>
          </a:p>
          <a:p>
            <a:pPr lvl="1"/>
            <a:r>
              <a:rPr lang="en-NL" dirty="0"/>
              <a:t>Licenses</a:t>
            </a:r>
          </a:p>
          <a:p>
            <a:pPr lvl="1"/>
            <a:r>
              <a:rPr lang="en-NL" dirty="0"/>
              <a:t>MIME types</a:t>
            </a:r>
          </a:p>
          <a:p>
            <a:pPr lvl="1"/>
            <a:r>
              <a:rPr lang="en-NL" dirty="0"/>
              <a:t>Organisations (</a:t>
            </a:r>
            <a:r>
              <a:rPr lang="en-GB" dirty="0"/>
              <a:t>n</a:t>
            </a:r>
            <a:r>
              <a:rPr lang="en-NL" dirty="0"/>
              <a:t>eeds sync)</a:t>
            </a:r>
          </a:p>
          <a:p>
            <a:r>
              <a:rPr lang="en-NL" dirty="0"/>
              <a:t>Why so little?</a:t>
            </a:r>
          </a:p>
          <a:p>
            <a:pPr lvl="1"/>
            <a:r>
              <a:rPr lang="en-GB" dirty="0"/>
              <a:t>Prevent</a:t>
            </a:r>
            <a:r>
              <a:rPr lang="en-NL" dirty="0"/>
              <a:t> proliferation: one vocab per domain</a:t>
            </a:r>
          </a:p>
          <a:p>
            <a:pPr lvl="1"/>
            <a:r>
              <a:rPr lang="en-NL" dirty="0"/>
              <a:t>Who claims ownership to deal with change request?</a:t>
            </a:r>
          </a:p>
          <a:p>
            <a:pPr lvl="1"/>
            <a:r>
              <a:rPr lang="en-NL" dirty="0"/>
              <a:t>How to deal with versioning/subsets?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37930-A863-9E4F-AF05-F51ED654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CLARIN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BB5ED-FC3D-3A44-A6E2-5890276E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62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C257-A702-EE43-94ED-D27D65B0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885D-8F8E-7549-A4AF-87390E86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5999"/>
            <a:ext cx="8244045" cy="511217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Vocabularies for CMDI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What is the current vocabulary support in CMDI (</a:t>
            </a: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Menzo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85000"/>
                  </a:schemeClr>
                </a:solidFill>
              </a:rPr>
              <a:t>Windhouwer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GB" dirty="0"/>
              <a:t>The User’s perspective (Jan </a:t>
            </a:r>
            <a:r>
              <a:rPr lang="en-GB" dirty="0" err="1"/>
              <a:t>Odijk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The Modeler’s perspective (Penny </a:t>
            </a:r>
            <a:r>
              <a:rPr lang="en-GB" dirty="0" err="1"/>
              <a:t>Labropoulou</a:t>
            </a:r>
            <a:r>
              <a:rPr lang="en-GB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Vocabulary pitches</a:t>
            </a:r>
          </a:p>
          <a:p>
            <a:pPr lvl="1"/>
            <a:r>
              <a:rPr lang="en-GB" dirty="0"/>
              <a:t>Hanna </a:t>
            </a:r>
            <a:r>
              <a:rPr lang="en-GB" dirty="0" err="1"/>
              <a:t>Hedeland</a:t>
            </a:r>
            <a:endParaRPr lang="en-GB" dirty="0"/>
          </a:p>
          <a:p>
            <a:pPr lvl="1"/>
            <a:r>
              <a:rPr lang="en-GB" dirty="0" err="1"/>
              <a:t>Oddrun</a:t>
            </a:r>
            <a:r>
              <a:rPr lang="en-GB" dirty="0"/>
              <a:t> </a:t>
            </a:r>
            <a:r>
              <a:rPr lang="en-GB" dirty="0" err="1"/>
              <a:t>Ohren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Discussion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84CE3-7DCF-574E-835F-27D75987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CLARIN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FC24C-1DB8-8247-BC9E-3886F2A3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583608"/>
      </p:ext>
    </p:extLst>
  </p:cSld>
  <p:clrMapOvr>
    <a:masterClrMapping/>
  </p:clrMapOvr>
</p:sld>
</file>

<file path=ppt/theme/theme1.xml><?xml version="1.0" encoding="utf-8"?>
<a:theme xmlns:a="http://schemas.openxmlformats.org/drawingml/2006/main" name="CLARIN_Tmpl_Calibri">
  <a:themeElements>
    <a:clrScheme name="Clarin Colors 1">
      <a:dk1>
        <a:srgbClr val="000000"/>
      </a:dk1>
      <a:lt1>
        <a:srgbClr val="FFFFFF"/>
      </a:lt1>
      <a:dk2>
        <a:srgbClr val="07426E"/>
      </a:dk2>
      <a:lt2>
        <a:srgbClr val="0080AA"/>
      </a:lt2>
      <a:accent1>
        <a:srgbClr val="A2C037"/>
      </a:accent1>
      <a:accent2>
        <a:srgbClr val="3399BB"/>
      </a:accent2>
      <a:accent3>
        <a:srgbClr val="B5CD5F"/>
      </a:accent3>
      <a:accent4>
        <a:srgbClr val="66B3CC"/>
      </a:accent4>
      <a:accent5>
        <a:srgbClr val="C7D987"/>
      </a:accent5>
      <a:accent6>
        <a:srgbClr val="39688B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RIN_Tmpl_Calibri" id="{2F83D150-BA52-3042-8FB9-D46BD30DE251}" vid="{1BE42BE1-7BA7-0645-B1E7-1BD5959144D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CLARIN_Tmpl_Calibri.potx</Template>
  <TotalTime>15122</TotalTime>
  <Words>423</Words>
  <Application>Microsoft Macintosh PowerPoint</Application>
  <PresentationFormat>On-screen Show (4:3)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.AppleSystemUIFont</vt:lpstr>
      <vt:lpstr>Arial</vt:lpstr>
      <vt:lpstr>Calibri</vt:lpstr>
      <vt:lpstr>Calibri Normaal</vt:lpstr>
      <vt:lpstr>Calibri Vet</vt:lpstr>
      <vt:lpstr>Courier</vt:lpstr>
      <vt:lpstr>CLARIN_Tmpl_Calibri</vt:lpstr>
      <vt:lpstr>Vocabularies for CMDI</vt:lpstr>
      <vt:lpstr>Agenda</vt:lpstr>
      <vt:lpstr>CMDI core workflow</vt:lpstr>
      <vt:lpstr>Vocabularies</vt:lpstr>
      <vt:lpstr>Vocabulary support in CMDI</vt:lpstr>
      <vt:lpstr>CLAVAS</vt:lpstr>
      <vt:lpstr>Agenda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jos velmans</dc:creator>
  <cp:keywords/>
  <dc:description/>
  <cp:lastModifiedBy>Menzo Windhouwer</cp:lastModifiedBy>
  <cp:revision>234</cp:revision>
  <cp:lastPrinted>2018-06-05T09:00:37Z</cp:lastPrinted>
  <dcterms:created xsi:type="dcterms:W3CDTF">2016-03-21T13:59:30Z</dcterms:created>
  <dcterms:modified xsi:type="dcterms:W3CDTF">2021-12-14T13:58:53Z</dcterms:modified>
  <cp:category/>
</cp:coreProperties>
</file>