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706" r:id="rId2"/>
    <p:sldMasterId id="2147483712" r:id="rId3"/>
    <p:sldMasterId id="2147483724" r:id="rId4"/>
  </p:sldMasterIdLst>
  <p:notesMasterIdLst>
    <p:notesMasterId r:id="rId12"/>
  </p:notesMasterIdLst>
  <p:handoutMasterIdLst>
    <p:handoutMasterId r:id="rId13"/>
  </p:handoutMasterIdLst>
  <p:sldIdLst>
    <p:sldId id="446" r:id="rId5"/>
    <p:sldId id="450" r:id="rId6"/>
    <p:sldId id="451" r:id="rId7"/>
    <p:sldId id="452" r:id="rId8"/>
    <p:sldId id="454" r:id="rId9"/>
    <p:sldId id="453" r:id="rId10"/>
    <p:sldId id="455" r:id="rId11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2" userDrawn="1">
          <p15:clr>
            <a:srgbClr val="A4A3A4"/>
          </p15:clr>
        </p15:guide>
        <p15:guide id="2" pos="288" userDrawn="1">
          <p15:clr>
            <a:srgbClr val="F26B43"/>
          </p15:clr>
        </p15:guide>
        <p15:guide id="3" orient="horz" pos="4056" userDrawn="1">
          <p15:clr>
            <a:srgbClr val="F26B43"/>
          </p15:clr>
        </p15:guide>
        <p15:guide id="4" orient="horz" pos="1488" userDrawn="1">
          <p15:clr>
            <a:srgbClr val="A4A3A4"/>
          </p15:clr>
        </p15:guide>
        <p15:guide id="5" pos="3816" userDrawn="1">
          <p15:clr>
            <a:srgbClr val="A4A3A4"/>
          </p15:clr>
        </p15:guide>
        <p15:guide id="6" pos="7416" userDrawn="1">
          <p15:clr>
            <a:srgbClr val="F26B43"/>
          </p15:clr>
        </p15:guide>
        <p15:guide id="7" orient="horz" pos="312" userDrawn="1">
          <p15:clr>
            <a:srgbClr val="F26B43"/>
          </p15:clr>
        </p15:guide>
        <p15:guide id="8" orient="horz" pos="2160" userDrawn="1">
          <p15:clr>
            <a:srgbClr val="A4A3A4"/>
          </p15:clr>
        </p15:guide>
        <p15:guide id="9" orient="horz" pos="2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9381"/>
    <a:srgbClr val="EEC372"/>
    <a:srgbClr val="6869AB"/>
    <a:srgbClr val="8C5896"/>
    <a:srgbClr val="7C6560"/>
    <a:srgbClr val="29282D"/>
    <a:srgbClr val="E288B6"/>
    <a:srgbClr val="D75078"/>
    <a:srgbClr val="B38F6A"/>
    <a:srgbClr val="6667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36"/>
    <p:restoredTop sz="96327"/>
  </p:normalViewPr>
  <p:slideViewPr>
    <p:cSldViewPr snapToGrid="0">
      <p:cViewPr varScale="1">
        <p:scale>
          <a:sx n="122" d="100"/>
          <a:sy n="122" d="100"/>
        </p:scale>
        <p:origin x="232" y="328"/>
      </p:cViewPr>
      <p:guideLst>
        <p:guide orient="horz" pos="3672"/>
        <p:guide pos="288"/>
        <p:guide orient="horz" pos="4056"/>
        <p:guide orient="horz" pos="1488"/>
        <p:guide pos="3816"/>
        <p:guide pos="7416"/>
        <p:guide orient="horz" pos="312"/>
        <p:guide orient="horz" pos="2160"/>
        <p:guide orient="horz"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11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8/10/relationships/authors" Target="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3440B4-626E-4F3C-BAEA-93BE989AF4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5570-8E4E-4AA9-B246-5A27A383B9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7194463-BB47-4B36-91B7-153B258F4D90}" type="datetime1">
              <a:rPr lang="en-GB" smtClean="0"/>
              <a:t>28/09/2022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D364A-9468-466A-ACCD-ABB3762BE8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EF394-4AD6-48D1-9C4C-1B3D44BBF5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004FE7-BA7C-4FF4-9756-C6A1F2BCA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7173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B8101A6-4DD6-450C-BDEC-5915490A5285}" type="datetime1">
              <a:rPr lang="en-GB" noProof="0" smtClean="0"/>
              <a:t>28/09/2022</a:t>
            </a:fld>
            <a:endParaRPr lang="en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83F1C3-4FA3-4491-97F4-43CA9C8BDFDF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963469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B83F1C3-4FA3-4491-97F4-43CA9C8BDFD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956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7136"/>
            <a:ext cx="6581554" cy="1371600"/>
          </a:xfrm>
        </p:spPr>
        <p:txBody>
          <a:bodyPr rtlCol="0">
            <a:normAutofit/>
          </a:bodyPr>
          <a:lstStyle>
            <a:lvl1pPr>
              <a:lnSpc>
                <a:spcPts val="46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024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Amusements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rtlCol="0"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pPr rtl="0"/>
            <a:r>
              <a:rPr lang="en-GB" noProof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4288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Amuseme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A3BC27-A809-4F76-931E-2DE01059A5AB}"/>
              </a:ext>
            </a:extLst>
          </p:cNvPr>
          <p:cNvSpPr/>
          <p:nvPr userDrawn="1"/>
        </p:nvSpPr>
        <p:spPr>
          <a:xfrm>
            <a:off x="6712974" y="1651000"/>
            <a:ext cx="460459" cy="520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6A5108-5EBA-43CE-BA4A-DA9EEF5D808A}"/>
              </a:ext>
            </a:extLst>
          </p:cNvPr>
          <p:cNvSpPr/>
          <p:nvPr userDrawn="1"/>
        </p:nvSpPr>
        <p:spPr>
          <a:xfrm>
            <a:off x="9271000" y="0"/>
            <a:ext cx="2921000" cy="539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712910-50D0-4906-AB08-F37D02F96D4A}"/>
              </a:ext>
            </a:extLst>
          </p:cNvPr>
          <p:cNvSpPr/>
          <p:nvPr userDrawn="1"/>
        </p:nvSpPr>
        <p:spPr>
          <a:xfrm>
            <a:off x="0" y="2387600"/>
            <a:ext cx="5461000" cy="21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AC760C-BE23-4DA2-A294-3B5668F8AECA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05272" cy="1572126"/>
          </a:xfrm>
        </p:spPr>
        <p:txBody>
          <a:bodyPr rtlCol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072384"/>
            <a:ext cx="4946904" cy="287121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en-GB" noProof="0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78040" y="457200"/>
            <a:ext cx="4562856" cy="640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37176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2240280"/>
            <a:ext cx="4645152" cy="419709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en-GB" noProof="0"/>
              <a:t>Click to edit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1CB8E8-F58A-4B26-B8AA-8977FC608E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36" y="4498848"/>
            <a:ext cx="2121408" cy="621792"/>
          </a:xfrm>
          <a:prstGeom prst="rect">
            <a:avLst/>
          </a:prstGeom>
        </p:spPr>
        <p:txBody>
          <a:bodyPr lIns="0" rtlCol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/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200" b="1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200" b="1"/>
            </a:lvl3pPr>
            <a:lvl4pPr marL="1371600" indent="0">
              <a:lnSpc>
                <a:spcPts val="1800"/>
              </a:lnSpc>
              <a:spcBef>
                <a:spcPts val="0"/>
              </a:spcBef>
              <a:buNone/>
              <a:defRPr sz="1200" b="1"/>
            </a:lvl4pPr>
            <a:lvl5pPr marL="1828800" indent="0">
              <a:lnSpc>
                <a:spcPts val="1800"/>
              </a:lnSpc>
              <a:spcBef>
                <a:spcPts val="0"/>
              </a:spcBef>
              <a:buNone/>
              <a:defRPr sz="1200" b="1"/>
            </a:lvl5pPr>
          </a:lstStyle>
          <a:p>
            <a:pPr lvl="0" rtl="0"/>
            <a:r>
              <a:rPr lang="en-GB" noProof="0"/>
              <a:t>Click to text</a:t>
            </a:r>
          </a:p>
        </p:txBody>
      </p:sp>
    </p:spTree>
    <p:extLst>
      <p:ext uri="{BB962C8B-B14F-4D97-AF65-F5344CB8AC3E}">
        <p14:creationId xmlns:p14="http://schemas.microsoft.com/office/powerpoint/2010/main" val="198059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Balance ac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rtlCol="0" anchor="b" anchorCtr="0">
            <a:normAutofit/>
          </a:bodyPr>
          <a:lstStyle>
            <a:lvl1pPr>
              <a:lnSpc>
                <a:spcPts val="4000"/>
              </a:lnSpc>
              <a:defRPr sz="3200" cap="all" baseline="0"/>
            </a:lvl1pPr>
          </a:lstStyle>
          <a:p>
            <a:pPr rtl="0"/>
            <a:r>
              <a:rPr lang="en-GB" noProof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0190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Balancing Ac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869985-B973-4011-9FA2-83D7EBB2EA53}"/>
              </a:ext>
            </a:extLst>
          </p:cNvPr>
          <p:cNvSpPr/>
          <p:nvPr userDrawn="1"/>
        </p:nvSpPr>
        <p:spPr>
          <a:xfrm>
            <a:off x="0" y="2400300"/>
            <a:ext cx="4267200" cy="4457700"/>
          </a:xfrm>
          <a:prstGeom prst="rect">
            <a:avLst/>
          </a:prstGeom>
          <a:solidFill>
            <a:srgbClr val="D29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99032"/>
            <a:ext cx="3619501" cy="877824"/>
          </a:xfr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en-GB" noProof="0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4500" y="0"/>
            <a:ext cx="7480300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5D44F0-DADD-4DCC-82EC-FDB3E9878AA9}"/>
              </a:ext>
            </a:extLst>
          </p:cNvPr>
          <p:cNvSpPr/>
          <p:nvPr userDrawn="1"/>
        </p:nvSpPr>
        <p:spPr>
          <a:xfrm>
            <a:off x="11734800" y="4445000"/>
            <a:ext cx="457200" cy="2413000"/>
          </a:xfrm>
          <a:prstGeom prst="rect">
            <a:avLst/>
          </a:prstGeom>
          <a:solidFill>
            <a:srgbClr val="884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CFE2C9-8B6E-4DDA-A5EA-04581F7629F0}"/>
              </a:ext>
            </a:extLst>
          </p:cNvPr>
          <p:cNvSpPr/>
          <p:nvPr userDrawn="1"/>
        </p:nvSpPr>
        <p:spPr>
          <a:xfrm>
            <a:off x="11734800" y="0"/>
            <a:ext cx="457200" cy="4462272"/>
          </a:xfrm>
          <a:prstGeom prst="rect">
            <a:avLst/>
          </a:prstGeom>
          <a:solidFill>
            <a:srgbClr val="86A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71823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n-US" sz="18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6FEDCD9-19A7-423B-ABE0-DDD032DE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7467601" cy="1572768"/>
          </a:xfrm>
        </p:spPr>
        <p:txBody>
          <a:bodyPr rtlCol="0"/>
          <a:lstStyle>
            <a:lvl1pPr>
              <a:lnSpc>
                <a:spcPts val="4600"/>
              </a:lnSpc>
              <a:defRPr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BD7372B-17B4-4062-8BFA-745581B273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40000"/>
            <a:ext cx="6591300" cy="3403600"/>
          </a:xfrm>
          <a:prstGeom prst="rect">
            <a:avLst/>
          </a:prstGeom>
        </p:spPr>
        <p:txBody>
          <a:bodyPr rtlCol="0"/>
          <a:lstStyle>
            <a:lvl1pPr marL="342900" indent="-342900">
              <a:lnSpc>
                <a:spcPts val="3000"/>
              </a:lnSpc>
              <a:spcBef>
                <a:spcPts val="0"/>
              </a:spcBef>
              <a:buFont typeface="+mj-lt"/>
              <a:buAutoNum type="arabicPeriod"/>
              <a:defRPr sz="18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en-GB" noProof="0"/>
              <a:t>Click to edit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9A28F9-9D68-48A2-A1AD-C1C318C0EC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300" y="1384300"/>
            <a:ext cx="3410712" cy="4572000"/>
          </a:xfrm>
          <a:prstGeom prst="roundRect">
            <a:avLst>
              <a:gd name="adj" fmla="val 2543"/>
            </a:avLst>
          </a:prstGeo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33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Wellspring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rtlCol="0"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pPr rtl="0"/>
            <a:r>
              <a:rPr lang="en-GB" noProof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0594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Wellspr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86ECD6-DF3C-4CA6-9A77-ED32AC37F81F}"/>
              </a:ext>
            </a:extLst>
          </p:cNvPr>
          <p:cNvSpPr/>
          <p:nvPr userDrawn="1"/>
        </p:nvSpPr>
        <p:spPr>
          <a:xfrm>
            <a:off x="0" y="0"/>
            <a:ext cx="2445488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3F081E-4462-4B33-A41E-0432A3B439D9}"/>
              </a:ext>
            </a:extLst>
          </p:cNvPr>
          <p:cNvSpPr/>
          <p:nvPr userDrawn="1"/>
        </p:nvSpPr>
        <p:spPr>
          <a:xfrm rot="5400000">
            <a:off x="10740656" y="5406656"/>
            <a:ext cx="2445488" cy="457200"/>
          </a:xfrm>
          <a:prstGeom prst="rect">
            <a:avLst/>
          </a:prstGeom>
          <a:solidFill>
            <a:srgbClr val="8A5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5FA2D1-6BF4-4194-B815-8C66D013FD27}"/>
              </a:ext>
            </a:extLst>
          </p:cNvPr>
          <p:cNvSpPr/>
          <p:nvPr userDrawn="1"/>
        </p:nvSpPr>
        <p:spPr>
          <a:xfrm>
            <a:off x="7982712" y="495300"/>
            <a:ext cx="3753612" cy="594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88F0DF-BC0B-473C-82DC-7FC46D38FAC1}"/>
              </a:ext>
            </a:extLst>
          </p:cNvPr>
          <p:cNvSpPr/>
          <p:nvPr userDrawn="1"/>
        </p:nvSpPr>
        <p:spPr>
          <a:xfrm>
            <a:off x="4251158" y="495300"/>
            <a:ext cx="3787056" cy="594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en-GB" noProof="0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09160" y="960120"/>
            <a:ext cx="6574536" cy="507492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F3E524-6AEB-4529-804C-0B9CD9992050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FF2CAC-AD21-48FA-AD68-A643AAA6A8C4}"/>
              </a:ext>
            </a:extLst>
          </p:cNvPr>
          <p:cNvCxnSpPr>
            <a:cxnSpLocks/>
          </p:cNvCxnSpPr>
          <p:nvPr userDrawn="1"/>
        </p:nvCxnSpPr>
        <p:spPr>
          <a:xfrm>
            <a:off x="228600" y="2415910"/>
            <a:ext cx="4022558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71600"/>
            <a:ext cx="3619501" cy="877824"/>
          </a:xfrm>
        </p:spPr>
        <p:txBody>
          <a:bodyPr rtlCol="0"/>
          <a:lstStyle>
            <a:lvl1pPr>
              <a:lnSpc>
                <a:spcPts val="4320"/>
              </a:lnSpc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2255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Star of the show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rtlCol="0" anchor="t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pPr rtl="0"/>
            <a:r>
              <a:rPr lang="en-GB" noProof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5392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Star of the sh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62B86F-90E5-425E-9F83-8477D8111E1D}"/>
              </a:ext>
            </a:extLst>
          </p:cNvPr>
          <p:cNvSpPr/>
          <p:nvPr userDrawn="1"/>
        </p:nvSpPr>
        <p:spPr>
          <a:xfrm>
            <a:off x="0" y="495300"/>
            <a:ext cx="6057900" cy="133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269853-3C2C-4F9C-B1BB-E00F7A1DB9E1}"/>
              </a:ext>
            </a:extLst>
          </p:cNvPr>
          <p:cNvSpPr/>
          <p:nvPr userDrawn="1"/>
        </p:nvSpPr>
        <p:spPr>
          <a:xfrm>
            <a:off x="6530703" y="495300"/>
            <a:ext cx="2931587" cy="262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759D58-52AF-4785-8A33-F528F46D88A3}"/>
              </a:ext>
            </a:extLst>
          </p:cNvPr>
          <p:cNvSpPr/>
          <p:nvPr userDrawn="1"/>
        </p:nvSpPr>
        <p:spPr>
          <a:xfrm>
            <a:off x="8852618" y="3863713"/>
            <a:ext cx="2921000" cy="259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D3E0F4-EC0D-43C2-AC84-A53134C8566E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38801" cy="1572126"/>
          </a:xfrm>
        </p:spPr>
        <p:txBody>
          <a:bodyPr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489200"/>
            <a:ext cx="5202936" cy="3547872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en-GB" noProof="0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97700" y="914400"/>
            <a:ext cx="4334256" cy="5093208"/>
          </a:xfrm>
          <a:prstGeom prst="rect">
            <a:avLst/>
          </a:prstGeom>
          <a:solidFill>
            <a:schemeClr val="accent3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80366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A1EFD6E-39BF-4D74-9381-BC19FCC78926}" type="datetime1">
              <a:rPr lang="en-GB" noProof="0" smtClean="0"/>
              <a:t>28/09/2022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C5FADE3-B84E-4AF7-91CC-AB47E1A43619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6348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0" r:id="rId2"/>
    <p:sldLayoutId id="2147483701" r:id="rId3"/>
    <p:sldLayoutId id="2147483702" r:id="rId4"/>
    <p:sldLayoutId id="2147483662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F3EA5D2-BB7B-454C-AD60-E7ADCC7B837E}" type="datetime1">
              <a:rPr lang="en-GB" noProof="0" smtClean="0"/>
              <a:t>28/09/2022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C5FADE3-B84E-4AF7-91CC-AB47E1A43619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1160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1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6B77B7B-98A2-43E7-B343-92483A4C89E0}" type="datetime1">
              <a:rPr lang="en-GB" noProof="0" smtClean="0"/>
              <a:t>28/09/2022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C5FADE3-B84E-4AF7-91CC-AB47E1A43619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4450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799F4B1-797B-4E32-8DB8-780E3DFC7B73}" type="datetime1">
              <a:rPr lang="en-GB" noProof="0" smtClean="0"/>
              <a:t>28/09/2022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C5FADE3-B84E-4AF7-91CC-AB47E1A43619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3201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04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jdapretnar" TargetMode="External"/><Relationship Id="rId2" Type="http://schemas.openxmlformats.org/officeDocument/2006/relationships/hyperlink" Target="mailto:ajda.pretnar@inz.s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image of curvy lines">
            <a:extLst>
              <a:ext uri="{FF2B5EF4-FFF2-40B4-BE49-F238E27FC236}">
                <a16:creationId xmlns:a16="http://schemas.microsoft.com/office/drawing/2014/main" id="{81F59575-96AE-45B0-B1FB-3CFC139E9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0" y="0"/>
            <a:ext cx="12191550" cy="6857999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8347D8D-E852-43D5-858E-2D01BE57F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575" y="2469182"/>
            <a:ext cx="11328400" cy="1919633"/>
          </a:xfrm>
          <a:solidFill>
            <a:srgbClr val="D39381"/>
          </a:solidFill>
        </p:spPr>
        <p:txBody>
          <a:bodyPr rtlCol="0" anchor="t" anchorCtr="0">
            <a:normAutofit/>
          </a:bodyPr>
          <a:lstStyle/>
          <a:p>
            <a:pPr rtl="0"/>
            <a:r>
              <a:rPr lang="en-GB" dirty="0"/>
              <a:t>What's on the agenda?</a:t>
            </a:r>
            <a:br>
              <a:rPr lang="en-GB" dirty="0"/>
            </a:br>
            <a:r>
              <a:rPr lang="en-GB" dirty="0"/>
              <a:t>Topic modelling parliamentary debates before and during the COVID-19 pandemic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154BA5-97B1-933A-5F1D-86E8A3840F7F}"/>
              </a:ext>
            </a:extLst>
          </p:cNvPr>
          <p:cNvSpPr txBox="1"/>
          <p:nvPr/>
        </p:nvSpPr>
        <p:spPr>
          <a:xfrm>
            <a:off x="3005734" y="6210879"/>
            <a:ext cx="6180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CLARIN2022 / Teaching with CLARIN / 11 October 2022</a:t>
            </a:r>
            <a:endParaRPr lang="en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31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69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B9B992F-FE78-DFA8-65D9-27F097D31980}"/>
              </a:ext>
            </a:extLst>
          </p:cNvPr>
          <p:cNvSpPr/>
          <p:nvPr/>
        </p:nvSpPr>
        <p:spPr>
          <a:xfrm>
            <a:off x="0" y="2404533"/>
            <a:ext cx="5920317" cy="4453467"/>
          </a:xfrm>
          <a:prstGeom prst="rect">
            <a:avLst/>
          </a:prstGeom>
          <a:solidFill>
            <a:srgbClr val="D393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4908AC-9498-31D6-5E91-EE3D5D31B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9550" y="228600"/>
            <a:ext cx="11772900" cy="64008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94AA19D-3504-F12E-CBDE-BD7518A42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99032"/>
            <a:ext cx="3619501" cy="877824"/>
          </a:xfrm>
        </p:spPr>
        <p:txBody>
          <a:bodyPr rtlCol="0"/>
          <a:lstStyle/>
          <a:p>
            <a:pPr rtl="0"/>
            <a:r>
              <a:rPr lang="en-GB" dirty="0"/>
              <a:t>authors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AD9D16C-3E6A-E903-0AB3-2737CC0605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2779776"/>
            <a:ext cx="3465576" cy="3255264"/>
          </a:xfrm>
        </p:spPr>
        <p:txBody>
          <a:bodyPr rtlCol="0">
            <a:noAutofit/>
          </a:bodyPr>
          <a:lstStyle/>
          <a:p>
            <a:pPr rtl="0"/>
            <a:r>
              <a:rPr lang="en-GB" sz="2400" dirty="0" err="1">
                <a:effectLst/>
                <a:latin typeface="Segoe UI" panose="020B0502040204020203" pitchFamily="34" charset="0"/>
              </a:rPr>
              <a:t>Ajda</a:t>
            </a:r>
            <a:r>
              <a:rPr lang="en-GB" sz="2400" dirty="0">
                <a:effectLst/>
                <a:latin typeface="Segoe UI" panose="020B0502040204020203" pitchFamily="34" charset="0"/>
              </a:rPr>
              <a:t> </a:t>
            </a:r>
            <a:r>
              <a:rPr lang="en-GB" sz="2400" dirty="0" err="1">
                <a:effectLst/>
                <a:latin typeface="Segoe UI" panose="020B0502040204020203" pitchFamily="34" charset="0"/>
              </a:rPr>
              <a:t>Pretnar</a:t>
            </a:r>
            <a:r>
              <a:rPr lang="en-GB" sz="2400" dirty="0">
                <a:effectLst/>
                <a:latin typeface="Segoe UI" panose="020B0502040204020203" pitchFamily="34" charset="0"/>
              </a:rPr>
              <a:t> </a:t>
            </a:r>
            <a:r>
              <a:rPr lang="en-GB" sz="2400" dirty="0" err="1">
                <a:effectLst/>
                <a:latin typeface="Segoe UI" panose="020B0502040204020203" pitchFamily="34" charset="0"/>
              </a:rPr>
              <a:t>Žagar</a:t>
            </a:r>
            <a:endParaRPr lang="en-GB" sz="2400" dirty="0">
              <a:effectLst/>
              <a:latin typeface="Segoe UI" panose="020B0502040204020203" pitchFamily="34" charset="0"/>
            </a:endParaRPr>
          </a:p>
          <a:p>
            <a:pPr rtl="0"/>
            <a:r>
              <a:rPr lang="en-GB" sz="2400" dirty="0">
                <a:latin typeface="Segoe UI" panose="020B0502040204020203" pitchFamily="34" charset="0"/>
              </a:rPr>
              <a:t>Kristina Pahor de </a:t>
            </a:r>
            <a:r>
              <a:rPr lang="en-GB" sz="2400" dirty="0" err="1">
                <a:latin typeface="Segoe UI" panose="020B0502040204020203" pitchFamily="34" charset="0"/>
              </a:rPr>
              <a:t>Maiti</a:t>
            </a:r>
            <a:endParaRPr lang="en-GB" sz="2400" dirty="0">
              <a:latin typeface="Segoe UI" panose="020B0502040204020203" pitchFamily="34" charset="0"/>
            </a:endParaRPr>
          </a:p>
          <a:p>
            <a:pPr rtl="0"/>
            <a:r>
              <a:rPr lang="en-GB" sz="2400" dirty="0" err="1">
                <a:latin typeface="Segoe UI" panose="020B0502040204020203" pitchFamily="34" charset="0"/>
              </a:rPr>
              <a:t>Darja</a:t>
            </a:r>
            <a:r>
              <a:rPr lang="en-GB" sz="2400" dirty="0">
                <a:latin typeface="Segoe UI" panose="020B0502040204020203" pitchFamily="34" charset="0"/>
              </a:rPr>
              <a:t> </a:t>
            </a:r>
            <a:r>
              <a:rPr lang="en-GB" sz="2400" dirty="0" err="1">
                <a:latin typeface="Segoe UI" panose="020B0502040204020203" pitchFamily="34" charset="0"/>
              </a:rPr>
              <a:t>Fišer</a:t>
            </a:r>
            <a:endParaRPr lang="en-GB" sz="2400" dirty="0"/>
          </a:p>
        </p:txBody>
      </p:sp>
      <p:pic>
        <p:nvPicPr>
          <p:cNvPr id="9" name="Picture 8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0858E9C9-E009-E164-EF1F-54783D38C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9756" y="4340352"/>
            <a:ext cx="1981199" cy="1981199"/>
          </a:xfrm>
          <a:prstGeom prst="rect">
            <a:avLst/>
          </a:prstGeom>
        </p:spPr>
      </p:pic>
      <p:pic>
        <p:nvPicPr>
          <p:cNvPr id="10" name="Picture 9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D9785508-86B8-32E7-13BB-1731491A6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026" y="2563707"/>
            <a:ext cx="1981200" cy="2095500"/>
          </a:xfrm>
          <a:prstGeom prst="rect">
            <a:avLst/>
          </a:prstGeom>
        </p:spPr>
      </p:pic>
      <p:pic>
        <p:nvPicPr>
          <p:cNvPr id="11" name="Picture 10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E6C1235E-4477-77D6-CB01-0B1BBFD399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822" t="24501" r="25348" b="15060"/>
          <a:stretch/>
        </p:blipFill>
        <p:spPr>
          <a:xfrm>
            <a:off x="8037274" y="859871"/>
            <a:ext cx="1992550" cy="191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18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69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70FB8C1-3903-462F-CBC4-F917FD57AEF9}"/>
              </a:ext>
            </a:extLst>
          </p:cNvPr>
          <p:cNvSpPr/>
          <p:nvPr/>
        </p:nvSpPr>
        <p:spPr>
          <a:xfrm>
            <a:off x="0" y="2404533"/>
            <a:ext cx="5920317" cy="4453467"/>
          </a:xfrm>
          <a:prstGeom prst="rect">
            <a:avLst/>
          </a:prstGeom>
          <a:solidFill>
            <a:srgbClr val="D393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89CE89-7B51-4CDC-AEF4-E01F25FE0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05272" cy="1572126"/>
          </a:xfrm>
        </p:spPr>
        <p:txBody>
          <a:bodyPr rtlCol="0" anchor="ctr" anchorCtr="0"/>
          <a:lstStyle/>
          <a:p>
            <a:pPr rtl="0"/>
            <a:r>
              <a:rPr lang="en-GB" dirty="0"/>
              <a:t>motivation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62A8A19-AE35-23BF-C152-ACB41E7AC2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3072384"/>
            <a:ext cx="5463117" cy="2871216"/>
          </a:xfrm>
        </p:spPr>
        <p:txBody>
          <a:bodyPr rtlCol="0"/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2400" dirty="0"/>
              <a:t>Need for more resources for complete beginners in digital humanities.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2400" dirty="0"/>
              <a:t>Topic modelling popular.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2400" dirty="0"/>
              <a:t>Raising awareness of the method.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2400" dirty="0" err="1"/>
              <a:t>ParlaMint</a:t>
            </a:r>
            <a:r>
              <a:rPr lang="en-GB" sz="2400" dirty="0"/>
              <a:t> corpora.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6D55CAA-9ED5-B1A6-6D35-64253463C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619" y="312516"/>
            <a:ext cx="4409247" cy="623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D0CBA4C-EBCE-F6BF-DDB4-B3B279C45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9550" y="228600"/>
            <a:ext cx="11772900" cy="64008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4969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69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DA22E1B-AE3F-3BFB-63ED-9DD1F6AAED37}"/>
              </a:ext>
            </a:extLst>
          </p:cNvPr>
          <p:cNvSpPr/>
          <p:nvPr/>
        </p:nvSpPr>
        <p:spPr>
          <a:xfrm>
            <a:off x="0" y="2404533"/>
            <a:ext cx="5920317" cy="4453467"/>
          </a:xfrm>
          <a:prstGeom prst="rect">
            <a:avLst/>
          </a:prstGeom>
          <a:solidFill>
            <a:srgbClr val="D393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A7689DEA-5FB8-CD67-FD31-0C23AEE1C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822960"/>
            <a:ext cx="3619501" cy="1453896"/>
          </a:xfrm>
          <a:noFill/>
        </p:spPr>
        <p:txBody>
          <a:bodyPr rtlCol="0">
            <a:normAutofit/>
          </a:bodyPr>
          <a:lstStyle/>
          <a:p>
            <a:pPr rtl="0"/>
            <a:r>
              <a:rPr lang="en-GB" dirty="0"/>
              <a:t>training resource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F01A61-88D4-569A-A2A5-8FB6BA6F0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9550" y="228600"/>
            <a:ext cx="11772900" cy="64008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CE13F42-65AD-7C09-B66A-D27A74DF20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2684610"/>
            <a:ext cx="5463118" cy="3536357"/>
          </a:xfrm>
          <a:noFill/>
        </p:spPr>
        <p:txBody>
          <a:bodyPr rtlCol="0">
            <a:noAutofit/>
          </a:bodyPr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Segoe UI" panose="020B0502040204020203" pitchFamily="34" charset="0"/>
              </a:rPr>
              <a:t>Topic: topic modelling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2400" dirty="0">
                <a:latin typeface="Segoe UI" panose="020B0502040204020203" pitchFamily="34" charset="0"/>
              </a:rPr>
              <a:t>Aim: present LDA on parliamentary data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2400" dirty="0">
                <a:latin typeface="Segoe UI" panose="020B0502040204020203" pitchFamily="34" charset="0"/>
              </a:rPr>
              <a:t>Target audience: beginners in DH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2400" dirty="0">
                <a:latin typeface="Segoe UI" panose="020B0502040204020203" pitchFamily="34" charset="0"/>
              </a:rPr>
              <a:t>Expected workload: self-study, ~3 hours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2400" dirty="0">
                <a:latin typeface="Segoe UI" panose="020B0502040204020203" pitchFamily="34" charset="0"/>
              </a:rPr>
              <a:t>Relevance: three practical tasks</a:t>
            </a:r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3714908-4B53-66A5-7BB1-549D1EA09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29717"/>
            <a:ext cx="5766235" cy="499856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56807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69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DA22E1B-AE3F-3BFB-63ED-9DD1F6AAED37}"/>
              </a:ext>
            </a:extLst>
          </p:cNvPr>
          <p:cNvSpPr/>
          <p:nvPr/>
        </p:nvSpPr>
        <p:spPr>
          <a:xfrm>
            <a:off x="0" y="2404533"/>
            <a:ext cx="5920317" cy="4453467"/>
          </a:xfrm>
          <a:prstGeom prst="rect">
            <a:avLst/>
          </a:prstGeom>
          <a:solidFill>
            <a:srgbClr val="D393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F01A61-88D4-569A-A2A5-8FB6BA6F0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9550" y="228600"/>
            <a:ext cx="11772900" cy="64008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07008C-391D-7CB7-FED2-2480F78E62C0}"/>
              </a:ext>
            </a:extLst>
          </p:cNvPr>
          <p:cNvSpPr txBox="1">
            <a:spLocks/>
          </p:cNvSpPr>
          <p:nvPr/>
        </p:nvSpPr>
        <p:spPr>
          <a:xfrm>
            <a:off x="457199" y="914400"/>
            <a:ext cx="5605272" cy="157212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challenges </a:t>
            </a:r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68BB29A-1E0F-47CF-7914-8029F64A27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3072384"/>
            <a:ext cx="4946904" cy="2871216"/>
          </a:xfrm>
        </p:spPr>
        <p:txBody>
          <a:bodyPr rtlCol="0"/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2400" dirty="0"/>
              <a:t>Extremely large corpora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2400" dirty="0"/>
              <a:t>Support for .</a:t>
            </a:r>
            <a:r>
              <a:rPr lang="en-GB" sz="2400" dirty="0" err="1"/>
              <a:t>conllu</a:t>
            </a:r>
            <a:endParaRPr lang="en-GB" sz="2400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2400" dirty="0"/>
              <a:t>Length vs. details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2400" dirty="0"/>
              <a:t>Novel visualizations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AF247CA6-B91D-C597-25DC-F0998BF03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768" y="1219200"/>
            <a:ext cx="6660032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55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69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DA22E1B-AE3F-3BFB-63ED-9DD1F6AAED37}"/>
              </a:ext>
            </a:extLst>
          </p:cNvPr>
          <p:cNvSpPr/>
          <p:nvPr/>
        </p:nvSpPr>
        <p:spPr>
          <a:xfrm>
            <a:off x="0" y="2404533"/>
            <a:ext cx="5920317" cy="4453467"/>
          </a:xfrm>
          <a:prstGeom prst="rect">
            <a:avLst/>
          </a:prstGeom>
          <a:solidFill>
            <a:srgbClr val="D393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F01A61-88D4-569A-A2A5-8FB6BA6F0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9550" y="228600"/>
            <a:ext cx="11772900" cy="64008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675A57BB-C9EC-546C-868C-2EF1140B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822960"/>
            <a:ext cx="3619501" cy="1453896"/>
          </a:xfrm>
        </p:spPr>
        <p:txBody>
          <a:bodyPr rtlCol="0">
            <a:normAutofit/>
          </a:bodyPr>
          <a:lstStyle/>
          <a:p>
            <a:pPr rtl="0"/>
            <a:r>
              <a:rPr lang="en-GB" dirty="0"/>
              <a:t>adaptability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6C8C6B4-989F-A1C7-3CE4-75DC030152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2779775"/>
            <a:ext cx="3793068" cy="3536357"/>
          </a:xfrm>
        </p:spPr>
        <p:txBody>
          <a:bodyPr rtlCol="0">
            <a:noAutofit/>
          </a:bodyPr>
          <a:lstStyle/>
          <a:p>
            <a:pPr rtl="0"/>
            <a:r>
              <a:rPr lang="en-GB" sz="2400" dirty="0">
                <a:latin typeface="Segoe UI" panose="020B0502040204020203" pitchFamily="34" charset="0"/>
              </a:rPr>
              <a:t>Resource can be used: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2400" dirty="0">
                <a:latin typeface="Segoe UI" panose="020B0502040204020203" pitchFamily="34" charset="0"/>
              </a:rPr>
              <a:t>as extended homework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2400" dirty="0">
                <a:latin typeface="Segoe UI" panose="020B0502040204020203" pitchFamily="34" charset="0"/>
              </a:rPr>
              <a:t>with other corpora (parliamentary or otherwise)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2400" dirty="0">
                <a:latin typeface="Segoe UI" panose="020B0502040204020203" pitchFamily="34" charset="0"/>
              </a:rPr>
              <a:t>one task as an example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2400" dirty="0">
                <a:latin typeface="Segoe UI" panose="020B0502040204020203" pitchFamily="34" charset="0"/>
              </a:rPr>
              <a:t>easy explanation of LDA</a:t>
            </a:r>
          </a:p>
        </p:txBody>
      </p:sp>
      <p:pic>
        <p:nvPicPr>
          <p:cNvPr id="13" name="Picture 12" descr="Chart, waterfall chart&#10;&#10;Description automatically generated">
            <a:extLst>
              <a:ext uri="{FF2B5EF4-FFF2-40B4-BE49-F238E27FC236}">
                <a16:creationId xmlns:a16="http://schemas.microsoft.com/office/drawing/2014/main" id="{AACAD9DE-7D5E-63BE-4941-2AA19D0B9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292350"/>
            <a:ext cx="70866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04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69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DA22E1B-AE3F-3BFB-63ED-9DD1F6AAED37}"/>
              </a:ext>
            </a:extLst>
          </p:cNvPr>
          <p:cNvSpPr/>
          <p:nvPr/>
        </p:nvSpPr>
        <p:spPr>
          <a:xfrm>
            <a:off x="0" y="2404533"/>
            <a:ext cx="5920317" cy="4453467"/>
          </a:xfrm>
          <a:prstGeom prst="rect">
            <a:avLst/>
          </a:prstGeom>
          <a:solidFill>
            <a:srgbClr val="D393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F01A61-88D4-569A-A2A5-8FB6BA6F0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9550" y="228600"/>
            <a:ext cx="11772900" cy="64008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675A57BB-C9EC-546C-868C-2EF1140B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822960"/>
            <a:ext cx="3619501" cy="1453896"/>
          </a:xfrm>
        </p:spPr>
        <p:txBody>
          <a:bodyPr rtlCol="0">
            <a:normAutofit/>
          </a:bodyPr>
          <a:lstStyle/>
          <a:p>
            <a:pPr rtl="0"/>
            <a:r>
              <a:rPr lang="en-GB" dirty="0"/>
              <a:t>contact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6C8C6B4-989F-A1C7-3CE4-75DC030152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2779775"/>
            <a:ext cx="5134303" cy="3536357"/>
          </a:xfrm>
        </p:spPr>
        <p:txBody>
          <a:bodyPr rtlCol="0">
            <a:noAutofit/>
          </a:bodyPr>
          <a:lstStyle/>
          <a:p>
            <a:pPr rtl="0"/>
            <a:r>
              <a:rPr lang="en-GB" sz="2400" dirty="0">
                <a:latin typeface="Segoe UI" panose="020B0502040204020203" pitchFamily="34" charset="0"/>
                <a:hlinkClick r:id="rId2"/>
              </a:rPr>
              <a:t>ajda.pretnar@inz.si</a:t>
            </a:r>
            <a:endParaRPr lang="en-GB" sz="2400" dirty="0">
              <a:latin typeface="Segoe UI" panose="020B0502040204020203" pitchFamily="34" charset="0"/>
            </a:endParaRPr>
          </a:p>
          <a:p>
            <a:pPr rtl="0"/>
            <a:r>
              <a:rPr lang="en-GB" sz="2400" dirty="0">
                <a:latin typeface="Segoe UI" panose="020B0502040204020203" pitchFamily="34" charset="0"/>
              </a:rPr>
              <a:t>    </a:t>
            </a:r>
            <a:r>
              <a:rPr lang="en-GB" sz="2400" dirty="0">
                <a:latin typeface="Segoe UI" panose="020B0502040204020203" pitchFamily="34" charset="0"/>
                <a:hlinkClick r:id="rId3"/>
              </a:rPr>
              <a:t>https://github.com/ajdapretnar</a:t>
            </a:r>
            <a:endParaRPr lang="en-GB" sz="2400" dirty="0">
              <a:latin typeface="Segoe UI" panose="020B0502040204020203" pitchFamily="34" charset="0"/>
            </a:endParaRPr>
          </a:p>
          <a:p>
            <a:pPr rtl="0"/>
            <a:endParaRPr lang="en-GB" sz="2400" dirty="0">
              <a:latin typeface="Segoe UI" panose="020B0502040204020203" pitchFamily="34" charset="0"/>
            </a:endParaRPr>
          </a:p>
          <a:p>
            <a:pPr rtl="0"/>
            <a:endParaRPr lang="en-GB" sz="2400" dirty="0">
              <a:latin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BD58C-B47D-2972-480C-F23AD83E0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02" y="3221423"/>
            <a:ext cx="246994" cy="24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52552"/>
      </p:ext>
    </p:extLst>
  </p:cSld>
  <p:clrMapOvr>
    <a:masterClrMapping/>
  </p:clrMapOvr>
</p:sld>
</file>

<file path=ppt/theme/theme1.xml><?xml version="1.0" encoding="utf-8"?>
<a:theme xmlns:a="http://schemas.openxmlformats.org/drawingml/2006/main" name="Balancing Act">
  <a:themeElements>
    <a:clrScheme name="Balancing Act">
      <a:dk1>
        <a:sysClr val="windowText" lastClr="000000"/>
      </a:dk1>
      <a:lt1>
        <a:sysClr val="window" lastClr="FFFFFF"/>
      </a:lt1>
      <a:dk2>
        <a:srgbClr val="8A4C5D"/>
      </a:dk2>
      <a:lt2>
        <a:srgbClr val="9E838E"/>
      </a:lt2>
      <a:accent1>
        <a:srgbClr val="C6ADB0"/>
      </a:accent1>
      <a:accent2>
        <a:srgbClr val="E3C0BF"/>
      </a:accent2>
      <a:accent3>
        <a:srgbClr val="D4937F"/>
      </a:accent3>
      <a:accent4>
        <a:srgbClr val="CCB87E"/>
      </a:accent4>
      <a:accent5>
        <a:srgbClr val="6667AB"/>
      </a:accent5>
      <a:accent6>
        <a:srgbClr val="86A094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605075_TF78479028_Win32" id="{468DEE6C-74B7-4C4F-AFDF-900F4959E344}" vid="{D0CD087D-3784-4051-993A-DCD320E11131}"/>
    </a:ext>
  </a:extLst>
</a:theme>
</file>

<file path=ppt/theme/theme2.xml><?xml version="1.0" encoding="utf-8"?>
<a:theme xmlns:a="http://schemas.openxmlformats.org/drawingml/2006/main" name="Wellspring">
  <a:themeElements>
    <a:clrScheme name="Wellspring">
      <a:dk1>
        <a:sysClr val="windowText" lastClr="000000"/>
      </a:dk1>
      <a:lt1>
        <a:sysClr val="window" lastClr="FFFFFF"/>
      </a:lt1>
      <a:dk2>
        <a:srgbClr val="A1CAC9"/>
      </a:dk2>
      <a:lt2>
        <a:srgbClr val="48996B"/>
      </a:lt2>
      <a:accent1>
        <a:srgbClr val="759F51"/>
      </a:accent1>
      <a:accent2>
        <a:srgbClr val="436A2F"/>
      </a:accent2>
      <a:accent3>
        <a:srgbClr val="CFBF54"/>
      </a:accent3>
      <a:accent4>
        <a:srgbClr val="B3832F"/>
      </a:accent4>
      <a:accent5>
        <a:srgbClr val="8C5896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605075_TF78479028_Win32" id="{468DEE6C-74B7-4C4F-AFDF-900F4959E344}" vid="{B0135648-3A67-4268-9BA1-044BA5FC9795}"/>
    </a:ext>
  </a:extLst>
</a:theme>
</file>

<file path=ppt/theme/theme3.xml><?xml version="1.0" encoding="utf-8"?>
<a:theme xmlns:a="http://schemas.openxmlformats.org/drawingml/2006/main" name="Star of the show">
  <a:themeElements>
    <a:clrScheme name="Star of the show">
      <a:dk1>
        <a:sysClr val="windowText" lastClr="000000"/>
      </a:dk1>
      <a:lt1>
        <a:sysClr val="window" lastClr="FFFFFF"/>
      </a:lt1>
      <a:dk2>
        <a:srgbClr val="29282D"/>
      </a:dk2>
      <a:lt2>
        <a:srgbClr val="625C60"/>
      </a:lt2>
      <a:accent1>
        <a:srgbClr val="7C6560"/>
      </a:accent1>
      <a:accent2>
        <a:srgbClr val="AEA392"/>
      </a:accent2>
      <a:accent3>
        <a:srgbClr val="DBD4D0"/>
      </a:accent3>
      <a:accent4>
        <a:srgbClr val="8E7961"/>
      </a:accent4>
      <a:accent5>
        <a:srgbClr val="F0EDE8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605075_TF78479028_Win32" id="{468DEE6C-74B7-4C4F-AFDF-900F4959E344}" vid="{1980BB4A-C572-4B5E-9030-AE366E4DC02E}"/>
    </a:ext>
  </a:extLst>
</a:theme>
</file>

<file path=ppt/theme/theme4.xml><?xml version="1.0" encoding="utf-8"?>
<a:theme xmlns:a="http://schemas.openxmlformats.org/drawingml/2006/main" name="Amusements">
  <a:themeElements>
    <a:clrScheme name="Amusements">
      <a:dk1>
        <a:sysClr val="windowText" lastClr="000000"/>
      </a:dk1>
      <a:lt1>
        <a:sysClr val="window" lastClr="FFFFFF"/>
      </a:lt1>
      <a:dk2>
        <a:srgbClr val="D77E6F"/>
      </a:dk2>
      <a:lt2>
        <a:srgbClr val="6667AB"/>
      </a:lt2>
      <a:accent1>
        <a:srgbClr val="B38F6A"/>
      </a:accent1>
      <a:accent2>
        <a:srgbClr val="D75078"/>
      </a:accent2>
      <a:accent3>
        <a:srgbClr val="E288B6"/>
      </a:accent3>
      <a:accent4>
        <a:srgbClr val="E9445D"/>
      </a:accent4>
      <a:accent5>
        <a:srgbClr val="EEC272"/>
      </a:accent5>
      <a:accent6>
        <a:srgbClr val="85A0A9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605075_TF78479028_Win32" id="{468DEE6C-74B7-4C4F-AFDF-900F4959E344}" vid="{633C6420-6C6E-4D6F-8915-1E4716AC76E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Balancing Act</Template>
  <TotalTime>2048</TotalTime>
  <Words>149</Words>
  <Application>Microsoft Macintosh PowerPoint</Application>
  <PresentationFormat>Widescreen</PresentationFormat>
  <Paragraphs>32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Segoe UI</vt:lpstr>
      <vt:lpstr>Segoe UI Light</vt:lpstr>
      <vt:lpstr>Balancing Act</vt:lpstr>
      <vt:lpstr>Wellspring</vt:lpstr>
      <vt:lpstr>Star of the show</vt:lpstr>
      <vt:lpstr>Amusements</vt:lpstr>
      <vt:lpstr>What's on the agenda? Topic modelling parliamentary debates before and during the COVID-19 pandemic</vt:lpstr>
      <vt:lpstr>authors</vt:lpstr>
      <vt:lpstr>motivation </vt:lpstr>
      <vt:lpstr>training resource</vt:lpstr>
      <vt:lpstr>PowerPoint Presentation</vt:lpstr>
      <vt:lpstr>adaptability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What's on the agenda? Topic modelling parliamentary debates before and during the COVID-19 pandemic</dc:title>
  <dc:creator>Pretnar, Ajda</dc:creator>
  <cp:lastModifiedBy>Pretnar, Ajda</cp:lastModifiedBy>
  <cp:revision>6</cp:revision>
  <dcterms:created xsi:type="dcterms:W3CDTF">2022-09-26T09:55:47Z</dcterms:created>
  <dcterms:modified xsi:type="dcterms:W3CDTF">2022-09-28T10:11:23Z</dcterms:modified>
</cp:coreProperties>
</file>