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8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" initials="Z" lastIdx="1" clrIdx="0">
    <p:extLst>
      <p:ext uri="{19B8F6BF-5375-455C-9EA6-DF929625EA0E}">
        <p15:presenceInfo xmlns:p15="http://schemas.microsoft.com/office/powerpoint/2012/main" userId="Za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77C3"/>
    <a:srgbClr val="247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5FA61-064C-45FD-AB61-4D446595D51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F3FEE-BAD3-4B64-BA73-C1E020F3C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3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8F3FEE-BAD3-4B64-BA73-C1E020F3CE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57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8FF1F80-B336-8A37-1392-998C5DC9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4A979878-9147-9F51-DB46-BAE34A7B7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94F80E82-435E-502A-873D-8161AD6CE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5D1D00CE-6C8C-52BB-FDEE-1C86E5A1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3D2C591B-0CF2-6817-0341-4958BE22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3E7E81F-5D28-1F86-112D-BFF98FA1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238D7DBF-694C-BCC3-6E07-948252827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369B1461-B106-28AB-403E-C5EBE40A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9FDC0E22-8F34-6BF3-EEBC-52A7E217F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81DF5E61-FCA2-6711-3A09-DD0CD461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47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F7BEB215-8010-AD9B-41D6-AD3D62860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1A3AE1DD-CA2B-C62C-F014-0492E2813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99488436-D735-D153-DF4A-93364CA7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20261E75-A456-F4E4-42DA-E61C97936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81670C7F-8149-270D-7BB2-3165EAECA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0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BBB9E73-47EC-6F2E-AFD3-8ABD4AE1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EE26F0B-FE80-F4CD-C605-AD80EC5B7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77516511-D49E-A1DE-24E6-879108490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E0540F3D-4C47-2346-58CC-01A9DEE84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57CFD075-6FC9-0BF7-80EF-A6FC56849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1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CCF1DA3-3612-2131-6671-E17EB6DE8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9DD3C6F4-04ED-9247-876C-9C26F2F7B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76B062D-B1C9-538F-B07B-9969E3EFB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026CAEA7-2E17-0025-E63F-7D42DAF2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69AB13B8-77B5-D076-F661-A92D8A7E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5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A5167BC-9948-1F41-0396-92937A796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848BAC7-D511-0B62-765B-F9D9CC6D7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1F9FB590-7C52-5525-9975-4CE7155F5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58B05F5A-C4EE-62F9-9AE7-1A6849048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297B2546-C623-1013-0AD7-BD60A9756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C8A4E623-2EE6-ADAF-4AEE-17834EDDC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9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51D37B7-A0DC-1F74-53AD-B4A6EAE2A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0279158C-FDDC-CF91-36AE-4361EC5F8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BDCEE552-9231-ACFE-5B3F-80AE2E10D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A75E1E0B-EEDB-AF7C-E854-EAF80C1FBA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A3A7697F-5499-1AE7-9464-0602E9D7D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DD517B54-70D0-ED88-6BA5-15DCEEB6A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790EE65F-77A7-E083-1F3A-483B1AF13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2FB71036-569E-7A97-D548-BFB61E2C0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5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827FD89-415A-0AAC-0CB9-CDE655A60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C4B2E82B-2789-962B-C4D8-EE2D690A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FD0B1826-9E4B-1A38-4015-5F294E5C5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EEC4FCDD-5327-C266-F4EB-87C89D0D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0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341FBF9F-7BAE-2F80-9E0F-0330013E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80C3D558-BB79-FF1E-0E23-D0FD173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0F6F8DDF-C7E2-DF0C-4C7D-38FCFAEF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6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284DCAD-34AC-EAFE-E291-E44F4F692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EF6678E-C952-77D0-F24F-1B8E4EC11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5E9ED644-54B6-F62D-AC8F-1BC5D5177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88228653-45BC-2409-2F57-CFE28CCDE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86C6BA8A-B5D4-D7B0-5437-7CCAEFED6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0B300612-DD53-186C-E0BF-FB6A83BF1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2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D973D35-EE30-A747-9490-955C52E65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E0C4C726-616D-53AA-EF82-6EA2D8B41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3A88EC40-AD4B-1D49-E3EB-A7B81D26C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B7C8DC77-9920-AF1D-335A-F3E9D8211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0E986E2C-0C2E-5781-BC02-5D59C5831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B0F4C717-10FA-9D5D-2412-0D1D2A744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7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54BE64AF-90C5-E0EE-4CE7-9F48AB2EE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9EED0A45-EB43-FE21-D1DB-E2578A761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CF15FF7-7017-8F3B-C283-1BD1A787D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17B9A-8E83-4995-918E-8928BB8855D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BECB64C6-A2C1-7C28-A5A0-F05FB2350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BEFB1ADE-7AAD-6E9A-8F52-922CEE18D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D6720-1E6A-44B1-8D07-1DB719A3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1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4EE94EC-4DB2-1838-811F-031910586F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4128"/>
            <a:ext cx="9144000" cy="3052763"/>
          </a:xfrm>
        </p:spPr>
        <p:txBody>
          <a:bodyPr>
            <a:normAutofit fontScale="90000"/>
          </a:bodyPr>
          <a:lstStyle/>
          <a:p>
            <a:br>
              <a:rPr lang="bg-BG" dirty="0"/>
            </a:br>
            <a:r>
              <a:rPr lang="en-US" dirty="0"/>
              <a:t>Semantic Classification of Prepositions in BulTreeBank WordNet</a:t>
            </a:r>
            <a:br>
              <a:rPr lang="en-US" dirty="0"/>
            </a:br>
            <a:endParaRPr lang="en-US" dirty="0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00E7C78A-1FBD-EA42-B34B-ADAE4F3075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Zara Kancheva</a:t>
            </a:r>
            <a:br>
              <a:rPr lang="en-US" sz="2000" dirty="0"/>
            </a:br>
            <a:r>
              <a:rPr lang="en-US" sz="2000" dirty="0"/>
              <a:t>Institute of Information and Communication Technologies, </a:t>
            </a:r>
            <a:br>
              <a:rPr lang="bg-BG" sz="2000" dirty="0"/>
            </a:br>
            <a:r>
              <a:rPr lang="en-US" sz="2000" dirty="0"/>
              <a:t>Bulgarian Academy of Sciences</a:t>
            </a:r>
            <a:br>
              <a:rPr lang="en-US" sz="2000" dirty="0"/>
            </a:br>
            <a:r>
              <a:rPr lang="en-US" sz="1800" dirty="0"/>
              <a:t>zara@bultreebank.org</a:t>
            </a:r>
          </a:p>
          <a:p>
            <a:endParaRPr lang="en-US" dirty="0"/>
          </a:p>
        </p:txBody>
      </p:sp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223C04C1-7F24-874F-3C01-60AE7848C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" y="265217"/>
            <a:ext cx="1325880" cy="758911"/>
          </a:xfrm>
          <a:prstGeom prst="rect">
            <a:avLst/>
          </a:prstGeom>
        </p:spPr>
      </p:pic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9C06F4DB-3C9D-EDAA-C904-5315C114F6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19" y="1112593"/>
            <a:ext cx="1325881" cy="615478"/>
          </a:xfrm>
          <a:prstGeom prst="rect">
            <a:avLst/>
          </a:prstGeom>
        </p:spPr>
      </p:pic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79BB8818-C072-18E3-7DE6-5BDEF234BE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0040" y="265217"/>
            <a:ext cx="1433736" cy="847376"/>
          </a:xfrm>
          <a:prstGeom prst="rect">
            <a:avLst/>
          </a:prstGeom>
        </p:spPr>
      </p:pic>
      <p:pic>
        <p:nvPicPr>
          <p:cNvPr id="7" name="Картина 6">
            <a:extLst>
              <a:ext uri="{FF2B5EF4-FFF2-40B4-BE49-F238E27FC236}">
                <a16:creationId xmlns:a16="http://schemas.microsoft.com/office/drawing/2014/main" id="{F3792F33-6996-C43C-2072-C449F95156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04539" y="1024128"/>
            <a:ext cx="1908214" cy="935817"/>
          </a:xfrm>
          <a:prstGeom prst="rect">
            <a:avLst/>
          </a:prstGeom>
        </p:spPr>
      </p:pic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id="{7B6E7B6E-B84B-80D3-CFA5-278529AAEFE1}"/>
              </a:ext>
            </a:extLst>
          </p:cNvPr>
          <p:cNvSpPr txBox="1"/>
          <p:nvPr/>
        </p:nvSpPr>
        <p:spPr>
          <a:xfrm>
            <a:off x="3516248" y="5612304"/>
            <a:ext cx="7075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PhD Session, CLARIN Annual Conference 2022, Prague, Czechia</a:t>
            </a:r>
          </a:p>
        </p:txBody>
      </p:sp>
    </p:spTree>
    <p:extLst>
      <p:ext uri="{BB962C8B-B14F-4D97-AF65-F5344CB8AC3E}">
        <p14:creationId xmlns:p14="http://schemas.microsoft.com/office/powerpoint/2010/main" val="405851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3955386-EB21-9B0C-4AC5-A685F3D4F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5F59FBE-9CFF-C46C-2B95-F8574926E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/>
              <a:t>Preposition incorporation in BulTreeBank WordNet</a:t>
            </a:r>
          </a:p>
          <a:p>
            <a:pPr algn="just"/>
            <a:r>
              <a:rPr lang="en-US" sz="2600" dirty="0"/>
              <a:t>Closed class words typically missing in wordnets</a:t>
            </a:r>
          </a:p>
          <a:p>
            <a:pPr algn="just"/>
            <a:r>
              <a:rPr lang="en-US" sz="2600" dirty="0"/>
              <a:t>Semantic classification compiled from Bulgarian grammars</a:t>
            </a:r>
          </a:p>
          <a:p>
            <a:pPr algn="just"/>
            <a:r>
              <a:rPr lang="en-US" sz="2600" dirty="0"/>
              <a:t>The integration will benefit neural models building for Bulgarian</a:t>
            </a:r>
          </a:p>
          <a:p>
            <a:pPr algn="just"/>
            <a:r>
              <a:rPr lang="en-US" sz="2600" dirty="0"/>
              <a:t>A wordnet for Bulgarian which is suitable for semantic annotation will be available in the framework of CLARIN and will provide processing of semantically annotated corpora</a:t>
            </a:r>
          </a:p>
          <a:p>
            <a:pPr algn="just"/>
            <a:endParaRPr lang="en-US" sz="2600" dirty="0"/>
          </a:p>
          <a:p>
            <a:pPr algn="just"/>
            <a:endParaRPr lang="en-US" sz="2600" dirty="0"/>
          </a:p>
          <a:p>
            <a:pPr algn="just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6198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3955386-EB21-9B0C-4AC5-A685F3D4F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5F59FBE-9CFF-C46C-2B95-F8574926E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/>
              <a:t>Substantial role in many NLP tasks, but polysemy constitutes one of the greatest challenges for this research area </a:t>
            </a:r>
          </a:p>
          <a:p>
            <a:pPr algn="just"/>
            <a:r>
              <a:rPr lang="en-US" sz="2600" dirty="0"/>
              <a:t>Seriously benefit the utility of wordnets for semantic annotation, language models, text analysis and generation, word-sense disambiguation, automatic translation, etc.</a:t>
            </a:r>
          </a:p>
          <a:p>
            <a:pPr algn="just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473286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FAB907F-BB28-F94C-BECC-D55770F37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prepositions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58D5F7A-C72F-ADED-D5BE-4F324048A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The adapted version of the classification of prepositions contains </a:t>
            </a:r>
            <a:br>
              <a:rPr lang="bg-BG" dirty="0"/>
            </a:br>
            <a:r>
              <a:rPr lang="en-US" dirty="0">
                <a:solidFill>
                  <a:srgbClr val="0070C0"/>
                </a:solidFill>
              </a:rPr>
              <a:t>15 categories</a:t>
            </a:r>
            <a:r>
              <a:rPr lang="en-US" dirty="0"/>
              <a:t>: </a:t>
            </a:r>
            <a:r>
              <a:rPr lang="en-US" i="1" dirty="0">
                <a:solidFill>
                  <a:srgbClr val="0070C0"/>
                </a:solidFill>
              </a:rPr>
              <a:t>location</a:t>
            </a:r>
            <a:r>
              <a:rPr lang="en-US" dirty="0"/>
              <a:t>, </a:t>
            </a:r>
            <a:r>
              <a:rPr lang="en-US" i="1" dirty="0">
                <a:solidFill>
                  <a:srgbClr val="0070C0"/>
                </a:solidFill>
              </a:rPr>
              <a:t>time</a:t>
            </a:r>
            <a:r>
              <a:rPr lang="en-US" dirty="0"/>
              <a:t>, </a:t>
            </a:r>
            <a:r>
              <a:rPr lang="en-US" i="1" dirty="0">
                <a:solidFill>
                  <a:srgbClr val="0070C0"/>
                </a:solidFill>
              </a:rPr>
              <a:t>transition</a:t>
            </a:r>
            <a:r>
              <a:rPr lang="en-US" dirty="0"/>
              <a:t>, </a:t>
            </a:r>
            <a:r>
              <a:rPr lang="en-US" i="1" dirty="0">
                <a:solidFill>
                  <a:srgbClr val="0070C0"/>
                </a:solidFill>
              </a:rPr>
              <a:t>manner and instrument of action</a:t>
            </a:r>
            <a:r>
              <a:rPr lang="en-US" dirty="0"/>
              <a:t>, </a:t>
            </a:r>
            <a:r>
              <a:rPr lang="en-US" i="1" dirty="0">
                <a:solidFill>
                  <a:srgbClr val="0070C0"/>
                </a:solidFill>
              </a:rPr>
              <a:t>possession</a:t>
            </a:r>
            <a:r>
              <a:rPr lang="en-US" dirty="0"/>
              <a:t>, </a:t>
            </a:r>
            <a:r>
              <a:rPr lang="en-US" i="1" dirty="0">
                <a:solidFill>
                  <a:srgbClr val="0070C0"/>
                </a:solidFill>
              </a:rPr>
              <a:t>quantity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i="1" dirty="0">
                <a:solidFill>
                  <a:srgbClr val="0070C0"/>
                </a:solidFill>
              </a:rPr>
              <a:t>degree and exceeding of limit</a:t>
            </a:r>
            <a:r>
              <a:rPr lang="en-US" dirty="0"/>
              <a:t>, </a:t>
            </a:r>
            <a:r>
              <a:rPr lang="en-US" i="1" dirty="0">
                <a:solidFill>
                  <a:srgbClr val="0070C0"/>
                </a:solidFill>
              </a:rPr>
              <a:t>purpose</a:t>
            </a:r>
            <a:r>
              <a:rPr lang="en-US" dirty="0"/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origin and part of a whole </a:t>
            </a:r>
            <a:r>
              <a:rPr lang="en-US" dirty="0"/>
              <a:t>(example (1)),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opposition</a:t>
            </a:r>
            <a:r>
              <a:rPr lang="en-US" dirty="0"/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comparison</a:t>
            </a:r>
            <a:r>
              <a:rPr lang="en-US" dirty="0"/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cause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object class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i="1" dirty="0">
                <a:solidFill>
                  <a:srgbClr val="0070C0"/>
                </a:solidFill>
              </a:rPr>
              <a:t>exchange</a:t>
            </a:r>
            <a:r>
              <a:rPr lang="en-US" dirty="0"/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exclusion</a:t>
            </a:r>
            <a:r>
              <a:rPr lang="en-US" dirty="0"/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opinion </a:t>
            </a:r>
            <a:r>
              <a:rPr lang="en-US" dirty="0"/>
              <a:t>and</a:t>
            </a:r>
            <a:r>
              <a:rPr lang="en-US" i="1" dirty="0">
                <a:solidFill>
                  <a:srgbClr val="0070C0"/>
                </a:solidFill>
              </a:rPr>
              <a:t> thought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dirty="0"/>
              <a:t>Synset categories for prepositions in BTB-WN: </a:t>
            </a:r>
            <a:r>
              <a:rPr lang="en-US" dirty="0" err="1">
                <a:solidFill>
                  <a:srgbClr val="0C77C3"/>
                </a:solidFill>
              </a:rPr>
              <a:t>prep.location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prep.time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prep.transition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prep.manner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prep.possession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prep.quantity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prep.purpose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prep.origin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prep.opposition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prep.comparison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prep.cause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prep.obj.exchange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prep.obj.exclusion</a:t>
            </a:r>
            <a:r>
              <a:rPr lang="en-US" dirty="0"/>
              <a:t>, </a:t>
            </a:r>
            <a:r>
              <a:rPr lang="en-US" dirty="0" err="1">
                <a:solidFill>
                  <a:srgbClr val="0C77C3"/>
                </a:solidFill>
              </a:rPr>
              <a:t>prep.obj.opinion</a:t>
            </a:r>
            <a:r>
              <a:rPr lang="en-US" dirty="0">
                <a:solidFill>
                  <a:srgbClr val="0C77C3"/>
                </a:solidFill>
              </a:rPr>
              <a:t> </a:t>
            </a:r>
            <a:r>
              <a:rPr lang="en-US" dirty="0"/>
              <a:t>and </a:t>
            </a:r>
            <a:r>
              <a:rPr lang="en-US" dirty="0" err="1">
                <a:solidFill>
                  <a:srgbClr val="0C77C3"/>
                </a:solidFill>
              </a:rPr>
              <a:t>prep.obj.thought</a:t>
            </a:r>
            <a:endParaRPr lang="en-US" dirty="0">
              <a:solidFill>
                <a:srgbClr val="0C77C3"/>
              </a:solidFill>
            </a:endParaRPr>
          </a:p>
          <a:p>
            <a:pPr algn="just"/>
            <a:endParaRPr lang="en-US" dirty="0"/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5135E9A1-50FB-DFC7-BA61-82012C747941}"/>
              </a:ext>
            </a:extLst>
          </p:cNvPr>
          <p:cNvSpPr txBox="1"/>
          <p:nvPr/>
        </p:nvSpPr>
        <p:spPr>
          <a:xfrm>
            <a:off x="1511808" y="3556935"/>
            <a:ext cx="7211568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(1)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Polučih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vesti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  <a:r>
              <a:rPr kumimoji="0" lang="en-US" sz="24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</a:t>
            </a:r>
            <a:r>
              <a:rPr kumimoji="0" lang="en-US" sz="24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rodinata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b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‘I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recieved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news </a:t>
            </a:r>
            <a:r>
              <a:rPr kumimoji="0" lang="en-US" sz="24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homeland.’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1286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C569528-5B5C-95C0-6034-A9509DEEC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Model for preposition synsets in BTB-WN</a:t>
            </a:r>
            <a:br>
              <a:rPr lang="sv-SE" dirty="0"/>
            </a:b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DF2C1B3-C3BB-ABED-205F-08BCA16BF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87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sz="2600" dirty="0"/>
              <a:t>Detailed definition, synonyms and examples </a:t>
            </a:r>
          </a:p>
          <a:p>
            <a:pPr algn="just"/>
            <a:r>
              <a:rPr lang="en-US" sz="2600" dirty="0"/>
              <a:t>Semantic classes of prepositions &gt; categories of the synsets </a:t>
            </a:r>
          </a:p>
          <a:p>
            <a:pPr algn="just"/>
            <a:r>
              <a:rPr lang="en-US" sz="2600" dirty="0"/>
              <a:t>Relations between prepositions and other parts of speech (for example, the verbs </a:t>
            </a:r>
            <a:r>
              <a:rPr lang="en-US" sz="2600" i="1" dirty="0">
                <a:solidFill>
                  <a:srgbClr val="0070C0"/>
                </a:solidFill>
              </a:rPr>
              <a:t>‘pretend’ </a:t>
            </a:r>
            <a:r>
              <a:rPr lang="en-US" sz="2600" dirty="0"/>
              <a:t>and </a:t>
            </a:r>
            <a:r>
              <a:rPr lang="en-US" sz="2600" i="1" dirty="0">
                <a:solidFill>
                  <a:srgbClr val="0070C0"/>
                </a:solidFill>
              </a:rPr>
              <a:t>‘turn in’ </a:t>
            </a:r>
            <a:r>
              <a:rPr lang="en-US" sz="2600" dirty="0"/>
              <a:t>combined with </a:t>
            </a:r>
            <a:r>
              <a:rPr lang="en-US" sz="2600" i="1" dirty="0" err="1">
                <a:solidFill>
                  <a:srgbClr val="0070C0"/>
                </a:solidFill>
              </a:rPr>
              <a:t>на</a:t>
            </a:r>
            <a:r>
              <a:rPr lang="en-US" sz="2600" dirty="0"/>
              <a:t> express </a:t>
            </a:r>
            <a:r>
              <a:rPr lang="en-US" sz="2600" dirty="0">
                <a:solidFill>
                  <a:srgbClr val="0070C0"/>
                </a:solidFill>
              </a:rPr>
              <a:t>transition</a:t>
            </a:r>
            <a:r>
              <a:rPr lang="en-US" sz="2600" dirty="0"/>
              <a:t> in new, different state) </a:t>
            </a:r>
          </a:p>
          <a:p>
            <a:pPr algn="just"/>
            <a:r>
              <a:rPr lang="en-US" sz="2600" dirty="0"/>
              <a:t>Relations between preposition synsets (for example, the synset of </a:t>
            </a:r>
            <a:r>
              <a:rPr lang="en-US" sz="2600" i="1" dirty="0" err="1">
                <a:solidFill>
                  <a:srgbClr val="0070C0"/>
                </a:solidFill>
              </a:rPr>
              <a:t>на</a:t>
            </a:r>
            <a:r>
              <a:rPr lang="en-US" sz="2600" dirty="0"/>
              <a:t> </a:t>
            </a:r>
            <a:r>
              <a:rPr lang="en-US" sz="2600" i="1" dirty="0">
                <a:solidFill>
                  <a:srgbClr val="0070C0"/>
                </a:solidFill>
              </a:rPr>
              <a:t>(‘on’) </a:t>
            </a:r>
            <a:r>
              <a:rPr lang="en-US" sz="2600" dirty="0"/>
              <a:t>with definition “</a:t>
            </a:r>
            <a:r>
              <a:rPr lang="en-US" sz="2600" i="1" dirty="0"/>
              <a:t>Location relation in which something is located on some surface</a:t>
            </a:r>
            <a:r>
              <a:rPr lang="en-US" sz="2600" dirty="0"/>
              <a:t>” has a synonym – </a:t>
            </a:r>
            <a:r>
              <a:rPr lang="en-US" sz="2600" i="1" dirty="0" err="1">
                <a:solidFill>
                  <a:srgbClr val="0070C0"/>
                </a:solidFill>
              </a:rPr>
              <a:t>върху</a:t>
            </a:r>
            <a:r>
              <a:rPr lang="en-US" sz="2600" dirty="0"/>
              <a:t>, </a:t>
            </a:r>
            <a:r>
              <a:rPr lang="en-US" sz="2600" i="1" dirty="0">
                <a:solidFill>
                  <a:srgbClr val="0070C0"/>
                </a:solidFill>
              </a:rPr>
              <a:t>‘on’</a:t>
            </a:r>
            <a:r>
              <a:rPr lang="en-US" sz="2600" dirty="0"/>
              <a:t>, and also has an antonym relation with the synset for </a:t>
            </a:r>
            <a:r>
              <a:rPr lang="en-US" sz="2600" i="1" dirty="0" err="1">
                <a:solidFill>
                  <a:srgbClr val="0070C0"/>
                </a:solidFill>
              </a:rPr>
              <a:t>под</a:t>
            </a:r>
            <a:r>
              <a:rPr lang="en-US" sz="2600" dirty="0"/>
              <a:t>, </a:t>
            </a:r>
            <a:r>
              <a:rPr lang="en-US" sz="2600" i="1" dirty="0">
                <a:solidFill>
                  <a:srgbClr val="0070C0"/>
                </a:solidFill>
              </a:rPr>
              <a:t>‘under’</a:t>
            </a:r>
            <a:r>
              <a:rPr lang="en-US" sz="2600" dirty="0"/>
              <a:t>)</a:t>
            </a:r>
          </a:p>
          <a:p>
            <a:pPr algn="just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3898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464542B-CFB1-948A-AFC8-984FE7C3F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and future work</a:t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17BF690-1072-EB63-241A-D62E3676D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600" dirty="0"/>
              <a:t>Large-scale integration of prepositions in BTB-WN</a:t>
            </a:r>
            <a:r>
              <a:rPr lang="bg-BG" sz="2600" dirty="0"/>
              <a:t>, </a:t>
            </a:r>
            <a:r>
              <a:rPr lang="en-US" sz="2600" dirty="0"/>
              <a:t>motivated by various NLP applications</a:t>
            </a:r>
          </a:p>
          <a:p>
            <a:pPr algn="just"/>
            <a:r>
              <a:rPr lang="en-US" sz="2600" dirty="0"/>
              <a:t>Semantic preposition classification</a:t>
            </a:r>
          </a:p>
          <a:p>
            <a:pPr algn="just"/>
            <a:r>
              <a:rPr lang="en-US" sz="2600" dirty="0"/>
              <a:t>Combinations of verbs and prepositions which express specific senses are going to be further explored</a:t>
            </a:r>
          </a:p>
          <a:p>
            <a:pPr algn="just"/>
            <a:r>
              <a:rPr lang="en-US" sz="2600" dirty="0"/>
              <a:t>The analysis will be elaborated with hierarchy inheritance and categorization of the verbs and nouns in wordnet, more relations and with features from a valency lexicon</a:t>
            </a:r>
          </a:p>
          <a:p>
            <a:pPr algn="just"/>
            <a:r>
              <a:rPr lang="en-US" sz="2600" dirty="0"/>
              <a:t>Good coverage of prepositions in wordnet &gt; better quality of language models</a:t>
            </a:r>
          </a:p>
          <a:p>
            <a:pPr algn="just"/>
            <a:endParaRPr lang="en-US" sz="26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871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6EA7AA3-C8A6-67AB-4F1A-EBBCBC241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2172" y="2212213"/>
            <a:ext cx="4867656" cy="1692275"/>
          </a:xfrm>
        </p:spPr>
        <p:txBody>
          <a:bodyPr>
            <a:normAutofit/>
          </a:bodyPr>
          <a:lstStyle/>
          <a:p>
            <a:r>
              <a:rPr lang="en-US" sz="8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8048780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486</Words>
  <Application>Microsoft Office PowerPoint</Application>
  <PresentationFormat>Широк екран</PresentationFormat>
  <Paragraphs>32</Paragraphs>
  <Slides>7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на Office</vt:lpstr>
      <vt:lpstr> Semantic Classification of Prepositions in BulTreeBank WordNet </vt:lpstr>
      <vt:lpstr>Introduction</vt:lpstr>
      <vt:lpstr>Motivation</vt:lpstr>
      <vt:lpstr>Classification of prepositions</vt:lpstr>
      <vt:lpstr>Model for preposition synsets in BTB-WN </vt:lpstr>
      <vt:lpstr>Conclusion and future work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Towards Incorporating Prepositions in BTB-WordNet: A Case Study </dc:title>
  <dc:creator>Zara</dc:creator>
  <cp:lastModifiedBy>Zara</cp:lastModifiedBy>
  <cp:revision>48</cp:revision>
  <dcterms:created xsi:type="dcterms:W3CDTF">2022-08-02T06:21:14Z</dcterms:created>
  <dcterms:modified xsi:type="dcterms:W3CDTF">2022-09-28T05:48:20Z</dcterms:modified>
</cp:coreProperties>
</file>